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4"/>
  </p:notesMasterIdLst>
  <p:sldIdLst>
    <p:sldId id="496" r:id="rId2"/>
    <p:sldId id="440" r:id="rId3"/>
    <p:sldId id="441" r:id="rId4"/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335" r:id="rId15"/>
    <p:sldId id="257" r:id="rId16"/>
    <p:sldId id="436" r:id="rId17"/>
    <p:sldId id="437" r:id="rId18"/>
    <p:sldId id="438" r:id="rId19"/>
    <p:sldId id="439" r:id="rId20"/>
    <p:sldId id="267" r:id="rId21"/>
    <p:sldId id="268" r:id="rId22"/>
    <p:sldId id="454" r:id="rId23"/>
    <p:sldId id="458" r:id="rId24"/>
    <p:sldId id="432" r:id="rId25"/>
    <p:sldId id="434" r:id="rId26"/>
    <p:sldId id="435" r:id="rId27"/>
    <p:sldId id="427" r:id="rId28"/>
    <p:sldId id="426" r:id="rId29"/>
    <p:sldId id="456" r:id="rId30"/>
    <p:sldId id="428" r:id="rId31"/>
    <p:sldId id="457" r:id="rId32"/>
    <p:sldId id="429" r:id="rId33"/>
    <p:sldId id="455" r:id="rId34"/>
    <p:sldId id="452" r:id="rId35"/>
    <p:sldId id="459" r:id="rId36"/>
    <p:sldId id="461" r:id="rId37"/>
    <p:sldId id="462" r:id="rId38"/>
    <p:sldId id="463" r:id="rId39"/>
    <p:sldId id="464" r:id="rId40"/>
    <p:sldId id="467" r:id="rId41"/>
    <p:sldId id="358" r:id="rId42"/>
    <p:sldId id="363" r:id="rId43"/>
    <p:sldId id="493" r:id="rId44"/>
    <p:sldId id="473" r:id="rId45"/>
    <p:sldId id="364" r:id="rId46"/>
    <p:sldId id="472" r:id="rId47"/>
    <p:sldId id="470" r:id="rId48"/>
    <p:sldId id="368" r:id="rId49"/>
    <p:sldId id="498" r:id="rId50"/>
    <p:sldId id="474" r:id="rId51"/>
    <p:sldId id="475" r:id="rId52"/>
    <p:sldId id="476" r:id="rId53"/>
    <p:sldId id="372" r:id="rId54"/>
    <p:sldId id="373" r:id="rId55"/>
    <p:sldId id="377" r:id="rId56"/>
    <p:sldId id="477" r:id="rId57"/>
    <p:sldId id="497" r:id="rId58"/>
    <p:sldId id="378" r:id="rId59"/>
    <p:sldId id="390" r:id="rId60"/>
    <p:sldId id="381" r:id="rId61"/>
    <p:sldId id="384" r:id="rId62"/>
    <p:sldId id="383" r:id="rId63"/>
    <p:sldId id="478" r:id="rId64"/>
    <p:sldId id="479" r:id="rId65"/>
    <p:sldId id="480" r:id="rId66"/>
    <p:sldId id="385" r:id="rId67"/>
    <p:sldId id="490" r:id="rId68"/>
    <p:sldId id="491" r:id="rId69"/>
    <p:sldId id="492" r:id="rId70"/>
    <p:sldId id="502" r:id="rId71"/>
    <p:sldId id="388" r:id="rId72"/>
    <p:sldId id="405" r:id="rId73"/>
    <p:sldId id="413" r:id="rId74"/>
    <p:sldId id="499" r:id="rId75"/>
    <p:sldId id="412" r:id="rId76"/>
    <p:sldId id="414" r:id="rId77"/>
    <p:sldId id="489" r:id="rId78"/>
    <p:sldId id="393" r:id="rId79"/>
    <p:sldId id="415" r:id="rId80"/>
    <p:sldId id="500" r:id="rId81"/>
    <p:sldId id="422" r:id="rId82"/>
    <p:sldId id="423" r:id="rId83"/>
    <p:sldId id="501" r:id="rId84"/>
    <p:sldId id="425" r:id="rId85"/>
    <p:sldId id="481" r:id="rId86"/>
    <p:sldId id="482" r:id="rId87"/>
    <p:sldId id="483" r:id="rId88"/>
    <p:sldId id="494" r:id="rId89"/>
    <p:sldId id="495" r:id="rId90"/>
    <p:sldId id="484" r:id="rId91"/>
    <p:sldId id="485" r:id="rId92"/>
    <p:sldId id="260" r:id="rId93"/>
  </p:sldIdLst>
  <p:sldSz cx="9144000" cy="6858000" type="screen4x3"/>
  <p:notesSz cx="6858000" cy="9144000"/>
  <p:custDataLst>
    <p:tags r:id="rId9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1DE"/>
    <a:srgbClr val="8EFD5D"/>
    <a:srgbClr val="43C1F5"/>
    <a:srgbClr val="F8F504"/>
    <a:srgbClr val="41FB33"/>
    <a:srgbClr val="BAFFF5"/>
    <a:srgbClr val="F85AFA"/>
    <a:srgbClr val="F8C7A7"/>
    <a:srgbClr val="F0E804"/>
    <a:srgbClr val="FBF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5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7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2690BAA-BF26-4F3A-8AC4-A5A8E740FCF1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地壳内部炽热的岩浆烘烤地下水，使地下水被烘热，然后以温泉和沸泉的形式喷出地面，形成丰富的地热资源。 </a:t>
            </a:r>
          </a:p>
        </p:txBody>
      </p:sp>
    </p:spTree>
    <p:extLst>
      <p:ext uri="{BB962C8B-B14F-4D97-AF65-F5344CB8AC3E}">
        <p14:creationId xmlns:p14="http://schemas.microsoft.com/office/powerpoint/2010/main" val="1101477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23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02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06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036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18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22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48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64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87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415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fld id="{EF03ACDC-4227-4E91-A292-A32D9453F141}" type="slidenum">
              <a:rPr lang="en-US" altLang="zh-CN">
                <a:ea typeface="等线" charset="-122"/>
              </a:rPr>
              <a:pPr eaLnBrk="1" hangingPunct="1"/>
              <a:t>63</a:t>
            </a:fld>
            <a:endParaRPr lang="en-US" altLang="zh-CN">
              <a:ea typeface="等线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84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854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282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8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http:/www.china.com.cn/images/ch/aifeiertieta0125.jpg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hyperlink" Target="http://www.59766.com/myphoto/pic_remark_6102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baobeiu.cn/baoku4/baoku40/a77537.htm" TargetMode="External"/><Relationship Id="rId5" Type="http://schemas.openxmlformats.org/officeDocument/2006/relationships/image" Target="../media/image55.jpeg"/><Relationship Id="rId4" Type="http://schemas.openxmlformats.org/officeDocument/2006/relationships/hyperlink" Target="http://www.xqyz.net/grzy/zxg/display.asp?id=9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slide" Target="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09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10" Type="http://schemas.openxmlformats.org/officeDocument/2006/relationships/image" Target="../media/image135.jpeg"/><Relationship Id="rId4" Type="http://schemas.openxmlformats.org/officeDocument/2006/relationships/image" Target="../media/image129.png"/><Relationship Id="rId9" Type="http://schemas.openxmlformats.org/officeDocument/2006/relationships/image" Target="../media/image13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jpeg"/><Relationship Id="rId5" Type="http://schemas.openxmlformats.org/officeDocument/2006/relationships/image" Target="../media/image143.png"/><Relationship Id="rId4" Type="http://schemas.openxmlformats.org/officeDocument/2006/relationships/hyperlink" Target="&#22478;&#24066;&#20171;&#32461;.mp4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hyperlink" Target="&#19990;&#30028;&#33021;&#28304;&#32467;&#26500;&#30340;&#21464;&#21270;.exe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35063"/>
            <a:ext cx="7848600" cy="572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5"/>
          <p:cNvSpPr txBox="1">
            <a:spLocks noChangeArrowheads="1"/>
          </p:cNvSpPr>
          <p:nvPr/>
        </p:nvSpPr>
        <p:spPr bwMode="auto">
          <a:xfrm>
            <a:off x="685800" y="0"/>
            <a:ext cx="52578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岛屿半岛：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ABCDEF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山脉：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HGI    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海域：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JKLM</a:t>
            </a:r>
          </a:p>
        </p:txBody>
      </p:sp>
    </p:spTree>
    <p:extLst>
      <p:ext uri="{BB962C8B-B14F-4D97-AF65-F5344CB8AC3E}">
        <p14:creationId xmlns:p14="http://schemas.microsoft.com/office/powerpoint/2010/main" val="317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back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572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8" name="WordArt 3"/>
          <p:cNvSpPr>
            <a:spLocks noChangeArrowheads="1" noChangeShapeType="1" noTextEdit="1"/>
          </p:cNvSpPr>
          <p:nvPr/>
        </p:nvSpPr>
        <p:spPr bwMode="auto">
          <a:xfrm>
            <a:off x="3200400" y="228600"/>
            <a:ext cx="2057400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  <a:ea typeface="宋体"/>
              </a:rPr>
              <a:t>法国</a:t>
            </a:r>
          </a:p>
        </p:txBody>
      </p:sp>
      <p:pic>
        <p:nvPicPr>
          <p:cNvPr id="24579" name="Picture 4" descr="香榭丽舍大道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4564063"/>
            <a:ext cx="4038600" cy="229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0" name="Group 5"/>
          <p:cNvGrpSpPr>
            <a:grpSpLocks/>
          </p:cNvGrpSpPr>
          <p:nvPr/>
        </p:nvGrpSpPr>
        <p:grpSpPr bwMode="auto">
          <a:xfrm>
            <a:off x="304800" y="4648200"/>
            <a:ext cx="3276600" cy="1981200"/>
            <a:chOff x="0" y="0"/>
            <a:chExt cx="2490" cy="1621"/>
          </a:xfrm>
        </p:grpSpPr>
        <p:pic>
          <p:nvPicPr>
            <p:cNvPr id="24581" name="Picture 6" descr="罗浮宫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2490" cy="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2" name="Rectangle 7"/>
            <p:cNvSpPr>
              <a:spLocks noChangeArrowheads="1"/>
            </p:cNvSpPr>
            <p:nvPr/>
          </p:nvSpPr>
          <p:spPr bwMode="auto">
            <a:xfrm>
              <a:off x="1328" y="1408"/>
              <a:ext cx="1152" cy="192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pic>
        <p:nvPicPr>
          <p:cNvPr id="24583" name="Picture 8" descr="http:/www.china.com.cn/images/ch/aifeiertieta0125.jpg"/>
          <p:cNvPicPr>
            <a:picLocks noChangeAspect="1" noChangeArrowheads="1"/>
          </p:cNvPicPr>
          <p:nvPr/>
        </p:nvPicPr>
        <p:blipFill>
          <a:blip r:embed="rId5" r:link="rId6"/>
          <a:srcRect/>
          <a:stretch>
            <a:fillRect/>
          </a:stretch>
        </p:blipFill>
        <p:spPr bwMode="auto">
          <a:xfrm>
            <a:off x="914400" y="381000"/>
            <a:ext cx="232568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4" name="Group 9"/>
          <p:cNvGrpSpPr>
            <a:grpSpLocks/>
          </p:cNvGrpSpPr>
          <p:nvPr/>
        </p:nvGrpSpPr>
        <p:grpSpPr bwMode="auto">
          <a:xfrm>
            <a:off x="4114800" y="1447800"/>
            <a:ext cx="4191000" cy="2667000"/>
            <a:chOff x="0" y="0"/>
            <a:chExt cx="2880" cy="1898"/>
          </a:xfrm>
        </p:grpSpPr>
        <p:pic>
          <p:nvPicPr>
            <p:cNvPr id="24585" name="Picture 10" descr="凯旋门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2880" cy="1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6" name="Rectangle 11"/>
            <p:cNvSpPr>
              <a:spLocks noChangeArrowheads="1"/>
            </p:cNvSpPr>
            <p:nvPr/>
          </p:nvSpPr>
          <p:spPr bwMode="auto">
            <a:xfrm>
              <a:off x="1536" y="1632"/>
              <a:ext cx="1344" cy="240"/>
            </a:xfrm>
            <a:prstGeom prst="rect">
              <a:avLst/>
            </a:prstGeom>
            <a:solidFill>
              <a:srgbClr val="3333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24587" name="Text Box 5"/>
          <p:cNvSpPr txBox="1">
            <a:spLocks noChangeArrowheads="1"/>
          </p:cNvSpPr>
          <p:nvPr/>
        </p:nvSpPr>
        <p:spPr bwMode="auto">
          <a:xfrm>
            <a:off x="1143000" y="388620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  <a:latin typeface="Calibri" pitchFamily="34" charset="0"/>
              </a:rPr>
              <a:t>埃菲尔铁塔</a:t>
            </a:r>
            <a:endParaRPr lang="zh-CN" altLang="zh-CN" b="1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24588" name="Text Box 5"/>
          <p:cNvSpPr txBox="1">
            <a:spLocks noChangeArrowheads="1"/>
          </p:cNvSpPr>
          <p:nvPr/>
        </p:nvSpPr>
        <p:spPr bwMode="auto">
          <a:xfrm>
            <a:off x="1752600" y="6488113"/>
            <a:ext cx="2057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  <a:latin typeface="Calibri" pitchFamily="34" charset="0"/>
              </a:rPr>
              <a:t>卢浮宫</a:t>
            </a:r>
            <a:endParaRPr lang="zh-CN" altLang="zh-CN" b="1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24589" name="Text Box 5"/>
          <p:cNvSpPr txBox="1">
            <a:spLocks noChangeArrowheads="1"/>
          </p:cNvSpPr>
          <p:nvPr/>
        </p:nvSpPr>
        <p:spPr bwMode="auto">
          <a:xfrm>
            <a:off x="5715000" y="411480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  <a:latin typeface="Calibri" pitchFamily="34" charset="0"/>
              </a:rPr>
              <a:t>凯旋门</a:t>
            </a:r>
            <a:endParaRPr lang="zh-CN" altLang="zh-CN" b="1">
              <a:solidFill>
                <a:srgbClr val="0000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3395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back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572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 descr="http://www.cssn.cn/zt/zt_zh/ydylzt/dnybydyl/ydl/201504/W02015041870382837691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14400"/>
            <a:ext cx="42418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WordArt 3"/>
          <p:cNvSpPr>
            <a:spLocks noChangeArrowheads="1" noChangeShapeType="1" noTextEdit="1"/>
          </p:cNvSpPr>
          <p:nvPr/>
        </p:nvSpPr>
        <p:spPr bwMode="auto">
          <a:xfrm>
            <a:off x="3505200" y="0"/>
            <a:ext cx="2590800" cy="914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宋体"/>
                <a:ea typeface="宋体"/>
              </a:rPr>
              <a:t>意大利</a:t>
            </a:r>
          </a:p>
        </p:txBody>
      </p:sp>
      <p:sp>
        <p:nvSpPr>
          <p:cNvPr id="26628" name="WordArt 6"/>
          <p:cNvSpPr>
            <a:spLocks noChangeArrowheads="1" noChangeShapeType="1" noTextEdit="1"/>
          </p:cNvSpPr>
          <p:nvPr/>
        </p:nvSpPr>
        <p:spPr bwMode="auto">
          <a:xfrm>
            <a:off x="1295400" y="1371600"/>
            <a:ext cx="1447800" cy="838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  <a:ea typeface="宋体"/>
              </a:rPr>
              <a:t>比萨斜塔</a:t>
            </a:r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8420100" y="762000"/>
            <a:ext cx="723900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660066"/>
                </a:solidFill>
                <a:latin typeface="Calibri" pitchFamily="34" charset="0"/>
                <a:ea typeface="隶书" pitchFamily="49" charset="-122"/>
              </a:rPr>
              <a:t>科洛西姆斗兽场</a:t>
            </a:r>
          </a:p>
        </p:txBody>
      </p:sp>
      <p:pic>
        <p:nvPicPr>
          <p:cNvPr id="26630" name="Picture 9" descr="意大利广场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229100"/>
            <a:ext cx="35052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WordArt 10"/>
          <p:cNvSpPr>
            <a:spLocks noChangeArrowheads="1" noChangeShapeType="1" noTextEdit="1"/>
          </p:cNvSpPr>
          <p:nvPr/>
        </p:nvSpPr>
        <p:spPr bwMode="auto">
          <a:xfrm>
            <a:off x="1524000" y="4191000"/>
            <a:ext cx="1828800" cy="685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4074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6600"/>
                </a:solidFill>
                <a:latin typeface="宋体"/>
                <a:ea typeface="宋体"/>
              </a:rPr>
              <a:t>意大利广场</a:t>
            </a:r>
          </a:p>
        </p:txBody>
      </p:sp>
      <p:pic>
        <p:nvPicPr>
          <p:cNvPr id="26632" name="Picture 4" descr="http://pic31.nipic.com/20130726/8952533_154659187000_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3886200"/>
            <a:ext cx="444976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9" name="WordArt 11"/>
          <p:cNvSpPr>
            <a:spLocks noChangeArrowheads="1" noChangeShapeType="1"/>
          </p:cNvSpPr>
          <p:nvPr/>
        </p:nvSpPr>
        <p:spPr bwMode="auto">
          <a:xfrm>
            <a:off x="5029200" y="5867400"/>
            <a:ext cx="4114800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3600" kern="10" dirty="0">
                <a:ln w="19050" cmpd="sng">
                  <a:solidFill>
                    <a:srgbClr val="FFFF00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水上城市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3600" kern="10" dirty="0">
                <a:ln w="19050" cmpd="sng">
                  <a:solidFill>
                    <a:srgbClr val="FFFF00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    </a:t>
            </a:r>
            <a:r>
              <a:rPr lang="en-US" altLang="zh-CN" sz="3600" kern="10" dirty="0">
                <a:ln w="19050" cmpd="sng">
                  <a:solidFill>
                    <a:srgbClr val="FFFF00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——</a:t>
            </a:r>
            <a:r>
              <a:rPr lang="zh-CN" altLang="en-US" sz="3600" kern="10" dirty="0">
                <a:ln w="19050" cmpd="sng">
                  <a:solidFill>
                    <a:srgbClr val="FFFF00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威尼斯</a:t>
            </a:r>
          </a:p>
        </p:txBody>
      </p:sp>
      <p:pic>
        <p:nvPicPr>
          <p:cNvPr id="26634" name="Picture 6" descr="http://pic1.nipic.com/2008-12-20/200812206509415_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1143000"/>
            <a:ext cx="411321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793474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ChangeArrowheads="1"/>
          </p:cNvSpPr>
          <p:nvPr/>
        </p:nvSpPr>
        <p:spPr bwMode="auto">
          <a:xfrm>
            <a:off x="0" y="0"/>
            <a:ext cx="32654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6000" b="1">
                <a:solidFill>
                  <a:srgbClr val="FF0066"/>
                </a:solidFill>
                <a:latin typeface="Calibri" pitchFamily="34" charset="0"/>
              </a:rPr>
              <a:t>奥地利</a:t>
            </a:r>
          </a:p>
        </p:txBody>
      </p:sp>
      <p:sp>
        <p:nvSpPr>
          <p:cNvPr id="27650" name="Text Box 4"/>
          <p:cNvSpPr txBox="1">
            <a:spLocks noChangeArrowheads="1"/>
          </p:cNvSpPr>
          <p:nvPr/>
        </p:nvSpPr>
        <p:spPr bwMode="auto">
          <a:xfrm>
            <a:off x="457200" y="4114800"/>
            <a:ext cx="36845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rgbClr val="660066"/>
                </a:solidFill>
                <a:latin typeface="Calibri" pitchFamily="34" charset="0"/>
                <a:ea typeface="隶书" pitchFamily="49" charset="-122"/>
              </a:rPr>
              <a:t>维也纳歌剧院</a:t>
            </a:r>
          </a:p>
        </p:txBody>
      </p:sp>
      <p:pic>
        <p:nvPicPr>
          <p:cNvPr id="27651" name="Picture 5" descr="奥地利小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0"/>
            <a:ext cx="3429000" cy="263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 Box 6"/>
          <p:cNvSpPr txBox="1">
            <a:spLocks noChangeArrowheads="1"/>
          </p:cNvSpPr>
          <p:nvPr/>
        </p:nvSpPr>
        <p:spPr bwMode="auto">
          <a:xfrm>
            <a:off x="6248400" y="2438400"/>
            <a:ext cx="2362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660066"/>
                </a:solidFill>
                <a:latin typeface="Calibri" pitchFamily="34" charset="0"/>
                <a:ea typeface="隶书" pitchFamily="49" charset="-122"/>
              </a:rPr>
              <a:t>小镇风光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8589963" y="2590800"/>
            <a:ext cx="554037" cy="426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金色大厅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世界首席音乐厅</a:t>
            </a:r>
          </a:p>
        </p:txBody>
      </p:sp>
      <p:pic>
        <p:nvPicPr>
          <p:cNvPr id="27654" name="Picture 6" descr="http://dimg02.c-ctrip.com/images/tg/267/531/627/91708dac49c7491bbc94fcf3378429d7_R_1600_100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200400"/>
            <a:ext cx="39909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12" descr="http://b.hiphotos.baidu.com/baike/c0%3Dbaike116%2C5%2C5%2C116%2C38/sign=d82cb5543cc79f3d9becec62dbc8a674/38dbb6fd5266d01618356e83902bd40735fa356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14400"/>
            <a:ext cx="4779963" cy="317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345820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ChangeArrowheads="1"/>
          </p:cNvSpPr>
          <p:nvPr/>
        </p:nvSpPr>
        <p:spPr bwMode="auto">
          <a:xfrm>
            <a:off x="4267200" y="5411788"/>
            <a:ext cx="4876800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810914"/>
                </a:solidFill>
                <a:latin typeface="黑体" pitchFamily="49" charset="-122"/>
                <a:ea typeface="黑体" pitchFamily="49" charset="-122"/>
              </a:rPr>
              <a:t>苏黎世</a:t>
            </a:r>
            <a:r>
              <a:rPr lang="zh-CN" altLang="en-US" sz="2000" b="1">
                <a:latin typeface="黑体" pitchFamily="49" charset="-122"/>
                <a:ea typeface="黑体" pitchFamily="49" charset="-122"/>
              </a:rPr>
              <a:t>全欧洲最富裕的城市，瑞士银行的代表城市，世界金融中心之一，瑞士联合银行、瑞士信贷银行和许多私人银行都将总部设在苏黎</a:t>
            </a:r>
            <a:endParaRPr lang="zh-CN" altLang="en-US" sz="2400" b="1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8674" name="Picture 6" descr="http://www.eurail.com/sites/eurail.com/files/styles/asset_image_images_slider_big/public/illuminated_fraumunster_church_and_river_limmat_zurich.jpg?itok=MFLxhd3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35400"/>
            <a:ext cx="4267200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WordArt 3"/>
          <p:cNvSpPr>
            <a:spLocks noChangeArrowheads="1" noChangeShapeType="1" noTextEdit="1"/>
          </p:cNvSpPr>
          <p:nvPr/>
        </p:nvSpPr>
        <p:spPr bwMode="auto">
          <a:xfrm>
            <a:off x="6858000" y="3505200"/>
            <a:ext cx="1905000" cy="914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宋体"/>
                <a:ea typeface="宋体"/>
              </a:rPr>
              <a:t>瑞士</a:t>
            </a:r>
          </a:p>
        </p:txBody>
      </p:sp>
      <p:pic>
        <p:nvPicPr>
          <p:cNvPr id="28676" name="Picture 2" descr="http://pic15.nipic.com/20110702/2707401_202113416000_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144963" cy="275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4" descr="http://m2.quanjing.com/2m/pns027/pns102015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30788" y="0"/>
            <a:ext cx="411321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5410200" y="2438400"/>
            <a:ext cx="3733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660066"/>
                </a:solidFill>
                <a:latin typeface="Calibri" pitchFamily="34" charset="0"/>
                <a:ea typeface="隶书" pitchFamily="49" charset="-122"/>
              </a:rPr>
              <a:t>阿尔卑斯山滑雪</a:t>
            </a:r>
          </a:p>
        </p:txBody>
      </p:sp>
    </p:spTree>
    <p:extLst>
      <p:ext uri="{BB962C8B-B14F-4D97-AF65-F5344CB8AC3E}">
        <p14:creationId xmlns:p14="http://schemas.microsoft.com/office/powerpoint/2010/main" val="38007131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926330" y="1205230"/>
            <a:ext cx="4463415" cy="4321175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8890" y="2062480"/>
            <a:ext cx="7938770" cy="2731770"/>
          </a:xfrm>
          <a:prstGeom prst="rect">
            <a:avLst/>
          </a:prstGeom>
          <a:solidFill>
            <a:srgbClr val="00B0F0">
              <a:alpha val="50000"/>
            </a:srgbClr>
          </a:solidFill>
          <a:ln w="76200" cmpd="thickThin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3215" y="-12065"/>
            <a:ext cx="3749675" cy="8356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4400" b="1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世界地理分区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9560" y="1332010"/>
            <a:ext cx="2019300" cy="82994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第七节</a:t>
            </a:r>
          </a:p>
        </p:txBody>
      </p:sp>
      <p:pic>
        <p:nvPicPr>
          <p:cNvPr id="3" name="图片 2" descr="【欧洲02】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05" y="1459230"/>
            <a:ext cx="3919220" cy="382270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332010" y="2808021"/>
            <a:ext cx="3855720" cy="11988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欧洲西部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89709" y="5558948"/>
            <a:ext cx="75438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欧洲是欧罗巴洲的简称， </a:t>
            </a:r>
            <a:r>
              <a:rPr kumimoji="1"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“</a:t>
            </a:r>
            <a:r>
              <a:rPr kumimoji="1" lang="zh-CN" altLang="en-US" sz="28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西方日落之地</a:t>
            </a:r>
            <a:r>
              <a:rPr kumimoji="1"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”</a:t>
            </a:r>
            <a:endParaRPr kumimoji="1" lang="zh-CN" altLang="en-US" sz="2800" b="1" dirty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2410" y="972007"/>
            <a:ext cx="319151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、经纬度位置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146685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21082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地理位置</a:t>
            </a:r>
          </a:p>
        </p:txBody>
      </p:sp>
      <p:pic>
        <p:nvPicPr>
          <p:cNvPr id="249864" name="图片 249863" descr="7-31"/>
          <p:cNvPicPr>
            <a:picLocks noChangeAspect="1"/>
          </p:cNvPicPr>
          <p:nvPr/>
        </p:nvPicPr>
        <p:blipFill>
          <a:blip r:embed="rId2"/>
          <a:srcRect l="3628" t="5159" r="25229" b="4679"/>
          <a:stretch>
            <a:fillRect/>
          </a:stretch>
        </p:blipFill>
        <p:spPr>
          <a:xfrm>
            <a:off x="3797935" y="1157605"/>
            <a:ext cx="5223510" cy="555117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5" name="任意多边形 4"/>
          <p:cNvSpPr/>
          <p:nvPr/>
        </p:nvSpPr>
        <p:spPr>
          <a:xfrm>
            <a:off x="3803650" y="3584575"/>
            <a:ext cx="5221605" cy="1026160"/>
          </a:xfrm>
          <a:custGeom>
            <a:avLst/>
            <a:gdLst>
              <a:gd name="connisteX0" fmla="*/ 0 w 5221605"/>
              <a:gd name="connsiteY0" fmla="*/ 0 h 1026389"/>
              <a:gd name="connisteX1" fmla="*/ 753745 w 5221605"/>
              <a:gd name="connsiteY1" fmla="*/ 441325 h 1026389"/>
              <a:gd name="connisteX2" fmla="*/ 1621790 w 5221605"/>
              <a:gd name="connsiteY2" fmla="*/ 754380 h 1026389"/>
              <a:gd name="connisteX3" fmla="*/ 2489835 w 5221605"/>
              <a:gd name="connsiteY3" fmla="*/ 939165 h 1026389"/>
              <a:gd name="connisteX4" fmla="*/ 3357880 w 5221605"/>
              <a:gd name="connsiteY4" fmla="*/ 1024890 h 1026389"/>
              <a:gd name="connisteX5" fmla="*/ 4297045 w 5221605"/>
              <a:gd name="connsiteY5" fmla="*/ 967740 h 1026389"/>
              <a:gd name="connisteX6" fmla="*/ 5221605 w 5221605"/>
              <a:gd name="connsiteY6" fmla="*/ 754380 h 10263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5221605" h="1026389">
                <a:moveTo>
                  <a:pt x="0" y="0"/>
                </a:moveTo>
                <a:cubicBezTo>
                  <a:pt x="133350" y="81915"/>
                  <a:pt x="429260" y="290195"/>
                  <a:pt x="753745" y="441325"/>
                </a:cubicBezTo>
                <a:cubicBezTo>
                  <a:pt x="1078230" y="592455"/>
                  <a:pt x="1274445" y="654685"/>
                  <a:pt x="1621790" y="754380"/>
                </a:cubicBezTo>
                <a:cubicBezTo>
                  <a:pt x="1969135" y="854075"/>
                  <a:pt x="2142490" y="885190"/>
                  <a:pt x="2489835" y="939165"/>
                </a:cubicBezTo>
                <a:cubicBezTo>
                  <a:pt x="2837180" y="993140"/>
                  <a:pt x="2996565" y="1019175"/>
                  <a:pt x="3357880" y="1024890"/>
                </a:cubicBezTo>
                <a:cubicBezTo>
                  <a:pt x="3719195" y="1030605"/>
                  <a:pt x="3924300" y="1021715"/>
                  <a:pt x="4297045" y="967740"/>
                </a:cubicBezTo>
                <a:cubicBezTo>
                  <a:pt x="4669790" y="913765"/>
                  <a:pt x="5055235" y="795655"/>
                  <a:pt x="5221605" y="7543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817620" y="1720850"/>
            <a:ext cx="5207635" cy="1494155"/>
          </a:xfrm>
          <a:custGeom>
            <a:avLst/>
            <a:gdLst>
              <a:gd name="connisteX0" fmla="*/ 0 w 5207635"/>
              <a:gd name="connsiteY0" fmla="*/ 0 h 1494399"/>
              <a:gd name="connisteX1" fmla="*/ 725805 w 5207635"/>
              <a:gd name="connsiteY1" fmla="*/ 654685 h 1494399"/>
              <a:gd name="connisteX2" fmla="*/ 1323340 w 5207635"/>
              <a:gd name="connsiteY2" fmla="*/ 996315 h 1494399"/>
              <a:gd name="connisteX3" fmla="*/ 1991995 w 5207635"/>
              <a:gd name="connsiteY3" fmla="*/ 1266190 h 1494399"/>
              <a:gd name="connisteX4" fmla="*/ 2675255 w 5207635"/>
              <a:gd name="connsiteY4" fmla="*/ 1423035 h 1494399"/>
              <a:gd name="connisteX5" fmla="*/ 3357880 w 5207635"/>
              <a:gd name="connsiteY5" fmla="*/ 1494155 h 1494399"/>
              <a:gd name="connisteX6" fmla="*/ 4069715 w 5207635"/>
              <a:gd name="connsiteY6" fmla="*/ 1437005 h 1494399"/>
              <a:gd name="connisteX7" fmla="*/ 4738370 w 5207635"/>
              <a:gd name="connsiteY7" fmla="*/ 1280795 h 1494399"/>
              <a:gd name="connisteX8" fmla="*/ 5207635 w 5207635"/>
              <a:gd name="connsiteY8" fmla="*/ 1096010 h 14943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207635" h="1494399">
                <a:moveTo>
                  <a:pt x="0" y="0"/>
                </a:moveTo>
                <a:cubicBezTo>
                  <a:pt x="133350" y="123825"/>
                  <a:pt x="461010" y="455295"/>
                  <a:pt x="725805" y="654685"/>
                </a:cubicBezTo>
                <a:cubicBezTo>
                  <a:pt x="990600" y="854075"/>
                  <a:pt x="1069975" y="873760"/>
                  <a:pt x="1323340" y="996315"/>
                </a:cubicBezTo>
                <a:cubicBezTo>
                  <a:pt x="1576705" y="1118870"/>
                  <a:pt x="1721485" y="1181100"/>
                  <a:pt x="1991995" y="1266190"/>
                </a:cubicBezTo>
                <a:cubicBezTo>
                  <a:pt x="2262505" y="1351280"/>
                  <a:pt x="2402205" y="1377315"/>
                  <a:pt x="2675255" y="1423035"/>
                </a:cubicBezTo>
                <a:cubicBezTo>
                  <a:pt x="2948305" y="1468755"/>
                  <a:pt x="3079115" y="1491615"/>
                  <a:pt x="3357880" y="1494155"/>
                </a:cubicBezTo>
                <a:cubicBezTo>
                  <a:pt x="3636645" y="1496695"/>
                  <a:pt x="3793490" y="1479550"/>
                  <a:pt x="4069715" y="1437005"/>
                </a:cubicBezTo>
                <a:cubicBezTo>
                  <a:pt x="4345940" y="1394460"/>
                  <a:pt x="4511040" y="1348740"/>
                  <a:pt x="4738370" y="1280795"/>
                </a:cubicBezTo>
                <a:cubicBezTo>
                  <a:pt x="4965700" y="1212850"/>
                  <a:pt x="5126990" y="1129665"/>
                  <a:pt x="5207635" y="109601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600575" y="1151890"/>
            <a:ext cx="4410710" cy="1126490"/>
          </a:xfrm>
          <a:custGeom>
            <a:avLst/>
            <a:gdLst>
              <a:gd name="connisteX0" fmla="*/ 0 w 4410710"/>
              <a:gd name="connsiteY0" fmla="*/ 0 h 1126272"/>
              <a:gd name="connisteX1" fmla="*/ 483235 w 4410710"/>
              <a:gd name="connsiteY1" fmla="*/ 441325 h 1126272"/>
              <a:gd name="connisteX2" fmla="*/ 967105 w 4410710"/>
              <a:gd name="connsiteY2" fmla="*/ 725805 h 1126272"/>
              <a:gd name="connisteX3" fmla="*/ 1508125 w 4410710"/>
              <a:gd name="connsiteY3" fmla="*/ 953135 h 1126272"/>
              <a:gd name="connisteX4" fmla="*/ 2034540 w 4410710"/>
              <a:gd name="connsiteY4" fmla="*/ 1066800 h 1126272"/>
              <a:gd name="connisteX5" fmla="*/ 2589530 w 4410710"/>
              <a:gd name="connsiteY5" fmla="*/ 1123950 h 1126272"/>
              <a:gd name="connisteX6" fmla="*/ 3158490 w 4410710"/>
              <a:gd name="connsiteY6" fmla="*/ 1095375 h 1126272"/>
              <a:gd name="connisteX7" fmla="*/ 3684905 w 4410710"/>
              <a:gd name="connsiteY7" fmla="*/ 967740 h 1126272"/>
              <a:gd name="connisteX8" fmla="*/ 4211320 w 4410710"/>
              <a:gd name="connsiteY8" fmla="*/ 725805 h 1126272"/>
              <a:gd name="connisteX9" fmla="*/ 4410710 w 4410710"/>
              <a:gd name="connsiteY9" fmla="*/ 611505 h 112627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4410710" h="1126272">
                <a:moveTo>
                  <a:pt x="0" y="0"/>
                </a:moveTo>
                <a:cubicBezTo>
                  <a:pt x="86995" y="82550"/>
                  <a:pt x="289560" y="295910"/>
                  <a:pt x="483235" y="441325"/>
                </a:cubicBezTo>
                <a:cubicBezTo>
                  <a:pt x="676910" y="586740"/>
                  <a:pt x="762000" y="623570"/>
                  <a:pt x="967105" y="725805"/>
                </a:cubicBezTo>
                <a:cubicBezTo>
                  <a:pt x="1172210" y="828040"/>
                  <a:pt x="1294765" y="885190"/>
                  <a:pt x="1508125" y="953135"/>
                </a:cubicBezTo>
                <a:cubicBezTo>
                  <a:pt x="1721485" y="1021080"/>
                  <a:pt x="1818005" y="1032510"/>
                  <a:pt x="2034540" y="1066800"/>
                </a:cubicBezTo>
                <a:cubicBezTo>
                  <a:pt x="2251075" y="1101090"/>
                  <a:pt x="2364740" y="1118235"/>
                  <a:pt x="2589530" y="1123950"/>
                </a:cubicBezTo>
                <a:cubicBezTo>
                  <a:pt x="2814320" y="1129665"/>
                  <a:pt x="2939415" y="1126490"/>
                  <a:pt x="3158490" y="1095375"/>
                </a:cubicBezTo>
                <a:cubicBezTo>
                  <a:pt x="3377565" y="1064260"/>
                  <a:pt x="3474085" y="1041400"/>
                  <a:pt x="3684905" y="967740"/>
                </a:cubicBezTo>
                <a:cubicBezTo>
                  <a:pt x="3895725" y="894080"/>
                  <a:pt x="4065905" y="796925"/>
                  <a:pt x="4211320" y="725805"/>
                </a:cubicBezTo>
                <a:cubicBezTo>
                  <a:pt x="4356735" y="654685"/>
                  <a:pt x="4381500" y="629285"/>
                  <a:pt x="4410710" y="611505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rot="21000000">
            <a:off x="8532063" y="5436040"/>
            <a:ext cx="797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40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rot="20880000">
            <a:off x="8496063" y="3996030"/>
            <a:ext cx="952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50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 rot="20880000">
            <a:off x="8496063" y="2501240"/>
            <a:ext cx="952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60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20340000">
            <a:off x="7920058" y="1584012"/>
            <a:ext cx="1232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66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34′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232410" y="1917700"/>
            <a:ext cx="76200" cy="1137920"/>
          </a:xfrm>
          <a:prstGeom prst="lef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73380" y="1720850"/>
            <a:ext cx="3660140" cy="970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纬度：</a:t>
            </a:r>
            <a:r>
              <a:rPr 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35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°</a:t>
            </a:r>
            <a:r>
              <a:rPr lang="en-US" alt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N—70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°</a:t>
            </a:r>
            <a:r>
              <a:rPr lang="en-US" alt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</a:t>
            </a:r>
            <a:r>
              <a:rPr lang="zh-CN" altLang="en-US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（北温带为主</a:t>
            </a:r>
            <a:r>
              <a:rPr lang="zh-CN" altLang="en-US" sz="20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最北寒带）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3810000" y="5235575"/>
            <a:ext cx="5193665" cy="783590"/>
          </a:xfrm>
          <a:custGeom>
            <a:avLst/>
            <a:gdLst>
              <a:gd name="connisteX0" fmla="*/ 0 w 5193665"/>
              <a:gd name="connsiteY0" fmla="*/ 0 h 783380"/>
              <a:gd name="connisteX1" fmla="*/ 1223645 w 5193665"/>
              <a:gd name="connsiteY1" fmla="*/ 483235 h 783380"/>
              <a:gd name="connisteX2" fmla="*/ 2276475 w 5193665"/>
              <a:gd name="connsiteY2" fmla="*/ 697230 h 783380"/>
              <a:gd name="connisteX3" fmla="*/ 3329940 w 5193665"/>
              <a:gd name="connsiteY3" fmla="*/ 782320 h 783380"/>
              <a:gd name="connisteX4" fmla="*/ 4467860 w 5193665"/>
              <a:gd name="connsiteY4" fmla="*/ 725170 h 783380"/>
              <a:gd name="connisteX5" fmla="*/ 5193665 w 5193665"/>
              <a:gd name="connsiteY5" fmla="*/ 554990 h 7833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193665" h="783381">
                <a:moveTo>
                  <a:pt x="0" y="0"/>
                </a:moveTo>
                <a:cubicBezTo>
                  <a:pt x="223520" y="92075"/>
                  <a:pt x="768350" y="343535"/>
                  <a:pt x="1223645" y="483235"/>
                </a:cubicBezTo>
                <a:cubicBezTo>
                  <a:pt x="1678940" y="622935"/>
                  <a:pt x="1855470" y="637540"/>
                  <a:pt x="2276475" y="697230"/>
                </a:cubicBezTo>
                <a:cubicBezTo>
                  <a:pt x="2697480" y="756920"/>
                  <a:pt x="2891790" y="776605"/>
                  <a:pt x="3329940" y="782320"/>
                </a:cubicBezTo>
                <a:cubicBezTo>
                  <a:pt x="3768090" y="788035"/>
                  <a:pt x="4095115" y="770890"/>
                  <a:pt x="4467860" y="725170"/>
                </a:cubicBezTo>
                <a:cubicBezTo>
                  <a:pt x="4840605" y="679450"/>
                  <a:pt x="5071110" y="588010"/>
                  <a:pt x="5193665" y="55499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824605" y="1151890"/>
            <a:ext cx="1550670" cy="23050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73380" y="2772020"/>
            <a:ext cx="366014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 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经度：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°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W—30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°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74768" y="810065"/>
            <a:ext cx="10737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20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W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4848860" y="1151890"/>
            <a:ext cx="1536700" cy="50653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00013" y="810065"/>
            <a:ext cx="643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987415" y="1160780"/>
            <a:ext cx="839470" cy="54070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639763" y="810065"/>
            <a:ext cx="9461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10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7167880" y="1160780"/>
            <a:ext cx="14605" cy="5535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743268" y="6400605"/>
            <a:ext cx="9461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20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7566660" y="1160780"/>
            <a:ext cx="796290" cy="5535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920058" y="6400605"/>
            <a:ext cx="9461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30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1" name="椭圆 30"/>
          <p:cNvSpPr/>
          <p:nvPr/>
        </p:nvSpPr>
        <p:spPr>
          <a:xfrm>
            <a:off x="5004037" y="1512011"/>
            <a:ext cx="203835" cy="18986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328040" y="4212031"/>
            <a:ext cx="203835" cy="18986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228046" y="4420946"/>
            <a:ext cx="203835" cy="18986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136060" y="5868043"/>
            <a:ext cx="203835" cy="18986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2410" y="3528026"/>
            <a:ext cx="319151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2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、海陆位置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08610" y="4284032"/>
            <a:ext cx="3724910" cy="1512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亚欧大陆西部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三面环海。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西临大西洋</a:t>
            </a:r>
            <a:r>
              <a:rPr lang="zh-CN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南临地中海，北临北冰洋。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32410" y="6019131"/>
            <a:ext cx="283464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、板块位置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pic>
        <p:nvPicPr>
          <p:cNvPr id="40" name="图片 39" descr="世界六大板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10" y="1720850"/>
            <a:ext cx="4944745" cy="407606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3067051" y="5858510"/>
            <a:ext cx="595884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消亡边界：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地中海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（挤压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）</a:t>
            </a:r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</a:rPr>
              <a:t>火山地震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生长边界：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大西洋中脊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（扩张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）</a:t>
            </a:r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</a:rPr>
              <a:t>冰岛</a:t>
            </a:r>
            <a:endParaRPr lang="zh-CN" altLang="en-US" sz="2800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  <p:bldP spid="9" grpId="0"/>
      <p:bldP spid="10" grpId="0"/>
      <p:bldP spid="11" grpId="0"/>
      <p:bldP spid="13" grpId="0"/>
      <p:bldP spid="14" grpId="0" animBg="1"/>
      <p:bldP spid="15" grpId="0" bldLvl="0" animBg="1"/>
      <p:bldP spid="18" grpId="0" animBg="1"/>
      <p:bldP spid="19" grpId="0" bldLvl="0" animBg="1"/>
      <p:bldP spid="21" grpId="0"/>
      <p:bldP spid="23" grpId="0"/>
      <p:bldP spid="25" grpId="0"/>
      <p:bldP spid="28" grpId="0"/>
      <p:bldP spid="30" grpId="0"/>
      <p:bldP spid="31" grpId="0" animBg="1"/>
      <p:bldP spid="32" grpId="0" animBg="1"/>
      <p:bldP spid="33" grpId="0" bldLvl="0" animBg="1"/>
      <p:bldP spid="34" grpId="0" bldLvl="0" animBg="1"/>
      <p:bldP spid="35" grpId="0" animBg="1"/>
      <p:bldP spid="36" grpId="0" bldLvl="0" animBg="1"/>
      <p:bldP spid="38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3962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152400" y="4876800"/>
            <a:ext cx="3657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西西里岛的埃特纳火山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意大利</a:t>
            </a:r>
          </a:p>
        </p:txBody>
      </p:sp>
      <p:pic>
        <p:nvPicPr>
          <p:cNvPr id="1454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79813"/>
            <a:ext cx="5105400" cy="327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7200"/>
            <a:ext cx="4572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629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11154427365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4450"/>
            <a:ext cx="4278313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20053101619677040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5" y="3492500"/>
            <a:ext cx="4822825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4925" y="4581525"/>
            <a:ext cx="374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</a:rPr>
              <a:t>维苏威火山</a:t>
            </a:r>
            <a:r>
              <a:rPr lang="en-US" altLang="zh-CN" sz="2400" b="1">
                <a:solidFill>
                  <a:srgbClr val="0000FF"/>
                </a:solidFill>
              </a:rPr>
              <a:t>(</a:t>
            </a:r>
            <a:r>
              <a:rPr lang="zh-CN" altLang="en-US" sz="2400" b="1">
                <a:solidFill>
                  <a:srgbClr val="0000FF"/>
                </a:solidFill>
              </a:rPr>
              <a:t>意大利</a:t>
            </a:r>
            <a:r>
              <a:rPr lang="en-US" altLang="zh-CN" sz="2400" b="1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13317" name="Picture 5" descr="200645212622943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0"/>
            <a:ext cx="4859337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0" y="5334000"/>
            <a:ext cx="4267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为什么意大利多火山？</a:t>
            </a:r>
          </a:p>
        </p:txBody>
      </p:sp>
    </p:spTree>
    <p:extLst>
      <p:ext uri="{BB962C8B-B14F-4D97-AF65-F5344CB8AC3E}">
        <p14:creationId xmlns:p14="http://schemas.microsoft.com/office/powerpoint/2010/main" val="35099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696200" cy="506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0" y="0"/>
            <a:ext cx="297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  <a:ea typeface="黑体" panose="02010609060101010101" pitchFamily="49" charset="-122"/>
              </a:rPr>
              <a:t>冰岛</a:t>
            </a: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0" y="609600"/>
            <a:ext cx="8839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冰川与火山并存，地震与地热孪生，全岛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11.5%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的土地为冰川所覆盖，岛内有火山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200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多座，其中活火山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30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余座 </a:t>
            </a:r>
          </a:p>
        </p:txBody>
      </p:sp>
    </p:spTree>
    <p:extLst>
      <p:ext uri="{BB962C8B-B14F-4D97-AF65-F5344CB8AC3E}">
        <p14:creationId xmlns:p14="http://schemas.microsoft.com/office/powerpoint/2010/main" val="10144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8600"/>
            <a:ext cx="42672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41910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439" name="Text Box 7"/>
          <p:cNvSpPr txBox="1">
            <a:spLocks noChangeArrowheads="1"/>
          </p:cNvSpPr>
          <p:nvPr/>
        </p:nvSpPr>
        <p:spPr bwMode="auto">
          <a:xfrm>
            <a:off x="152400" y="4724400"/>
            <a:ext cx="8763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ea typeface="楷体_GB2312" pitchFamily="49" charset="-122"/>
              </a:rPr>
              <a:t>冰岛是世界上地热资源最丰富的国家，</a:t>
            </a:r>
            <a:r>
              <a:rPr lang="en-US" altLang="zh-CN" sz="2400" b="1">
                <a:solidFill>
                  <a:srgbClr val="0000FF"/>
                </a:solidFill>
                <a:ea typeface="楷体_GB2312" pitchFamily="49" charset="-122"/>
              </a:rPr>
              <a:t>85%</a:t>
            </a:r>
            <a:r>
              <a:rPr lang="zh-CN" altLang="en-US" sz="2400" b="1">
                <a:solidFill>
                  <a:srgbClr val="0000FF"/>
                </a:solidFill>
                <a:ea typeface="楷体_GB2312" pitchFamily="49" charset="-122"/>
              </a:rPr>
              <a:t>的冰岛人口利用地热取暖，为什么地热资源非常丰富？</a:t>
            </a: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1143000" y="5715000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冰岛位于美洲板块和欧亚板块的边界地带 </a:t>
            </a:r>
          </a:p>
        </p:txBody>
      </p:sp>
    </p:spTree>
    <p:extLst>
      <p:ext uri="{BB962C8B-B14F-4D97-AF65-F5344CB8AC3E}">
        <p14:creationId xmlns:p14="http://schemas.microsoft.com/office/powerpoint/2010/main" val="334049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9" grpId="0"/>
      <p:bldP spid="1464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http://a3.att.hudong.com/77/76/300000764046128218761636257_9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51403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6" descr="http://imgbdb3.bendibao.com/tour/20163/30/201633016242277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825" y="2536825"/>
            <a:ext cx="4067175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8" descr="http://p0.so.qhimg.com/t01cdb6285e5c1e922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6825" y="0"/>
            <a:ext cx="40957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7" descr="http://photocdn.sohu.com/20160316/mp63669801_1458095075013_6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14925" y="4648200"/>
            <a:ext cx="40227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矩形 1"/>
          <p:cNvSpPr>
            <a:spLocks noChangeArrowheads="1"/>
          </p:cNvSpPr>
          <p:nvPr/>
        </p:nvSpPr>
        <p:spPr bwMode="auto">
          <a:xfrm>
            <a:off x="1617663" y="-23813"/>
            <a:ext cx="34829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希腊</a:t>
            </a:r>
            <a:r>
              <a:rPr lang="en-US" altLang="zh-CN" sz="2400" b="1">
                <a:solidFill>
                  <a:schemeClr val="bg1"/>
                </a:solidFill>
              </a:rPr>
              <a:t>·</a:t>
            </a:r>
            <a:r>
              <a:rPr lang="zh-CN" altLang="en-US" sz="2400" b="1">
                <a:solidFill>
                  <a:schemeClr val="bg1"/>
                </a:solidFill>
              </a:rPr>
              <a:t>扎金索斯岛</a:t>
            </a:r>
            <a:r>
              <a:rPr lang="en-US" altLang="zh-CN" sz="2400" b="1">
                <a:solidFill>
                  <a:schemeClr val="bg1"/>
                </a:solidFill>
              </a:rPr>
              <a:t>·</a:t>
            </a:r>
            <a:r>
              <a:rPr lang="zh-CN" altLang="en-US" sz="2400" b="1">
                <a:solidFill>
                  <a:schemeClr val="bg1"/>
                </a:solidFill>
              </a:rPr>
              <a:t>沉船湾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15366" name="Picture 9" descr="http://imga.deyi.com/forum/201603/03/102310pseu4z8u4tzp4cs9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05675" y="2514600"/>
            <a:ext cx="1838325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0" descr="http://s13.sinaimg.cn/mw690/001VMTCRgy6WH3wKvesec&amp;69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49213" y="3124200"/>
            <a:ext cx="5165726" cy="374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114962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欧洲分区地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40" y="1559560"/>
            <a:ext cx="5039360" cy="4859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8745" y="1043305"/>
            <a:ext cx="289687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欧洲的分区：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426200" y="146685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73825" y="21082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主要国家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8745" y="1908014"/>
            <a:ext cx="3797300" cy="970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北欧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挪威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瑞典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芬兰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丹麦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冰岛</a:t>
            </a:r>
            <a:endParaRPr lang="zh-CN" altLang="zh-CN" sz="2400" b="1">
              <a:solidFill>
                <a:srgbClr val="FF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745" y="2988022"/>
            <a:ext cx="3797300" cy="970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西欧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英国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法国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比利时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荷兰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爱尔兰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卢森堡</a:t>
            </a:r>
            <a:endParaRPr lang="zh-CN" altLang="zh-CN" sz="2400" b="1">
              <a:solidFill>
                <a:srgbClr val="FF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745" y="4068030"/>
            <a:ext cx="3797300" cy="970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中欧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德国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波兰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瑞士</a:t>
            </a:r>
            <a:r>
              <a:rPr lang="zh-CN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捷克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匈牙利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奥地利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等</a:t>
            </a:r>
            <a:endParaRPr lang="zh-CN" altLang="zh-CN" sz="2400" b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745" y="5148038"/>
            <a:ext cx="3797300" cy="970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南欧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葡萄牙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西班牙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意大利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希腊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克罗地亚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</a:t>
            </a:r>
            <a:endParaRPr lang="zh-CN" altLang="zh-CN" sz="2400" b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880264_113949194107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" y="4091940"/>
            <a:ext cx="3731260" cy="2620645"/>
          </a:xfrm>
          <a:prstGeom prst="rect">
            <a:avLst/>
          </a:prstGeom>
        </p:spPr>
      </p:pic>
      <p:pic>
        <p:nvPicPr>
          <p:cNvPr id="5" name="图片 4" descr="欧洲西部地形"/>
          <p:cNvPicPr>
            <a:picLocks noChangeAspect="1"/>
          </p:cNvPicPr>
          <p:nvPr/>
        </p:nvPicPr>
        <p:blipFill>
          <a:blip r:embed="rId3"/>
          <a:srcRect l="14407" r="699" b="888"/>
          <a:stretch>
            <a:fillRect/>
          </a:stretch>
        </p:blipFill>
        <p:spPr>
          <a:xfrm>
            <a:off x="3923030" y="1115695"/>
            <a:ext cx="5069205" cy="5596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555" y="1044008"/>
            <a:ext cx="29305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、地形特征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2555" y="1800013"/>
            <a:ext cx="3731895" cy="1124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>
                <a:latin typeface="+mn-ea"/>
                <a:cs typeface="+mn-ea"/>
              </a:rPr>
              <a:t>(1)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以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cs typeface="+mn-ea"/>
              </a:rPr>
              <a:t>平原、山地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为主 </a:t>
            </a:r>
            <a:endParaRPr lang="zh-CN" altLang="en-US" sz="2800" b="1">
              <a:solidFill>
                <a:schemeClr val="tx1"/>
              </a:solidFill>
              <a:latin typeface="+mn-ea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   </a:t>
            </a:r>
            <a:r>
              <a:rPr lang="zh-CN" altLang="en-US" sz="24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（平均海拔最低）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3190" y="2988022"/>
            <a:ext cx="3730625" cy="1050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>
                <a:latin typeface="+mn-ea"/>
                <a:cs typeface="+mn-ea"/>
                <a:sym typeface="+mn-ea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cs typeface="+mn-ea"/>
              </a:rPr>
              <a:t>南北高，中间低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 </a:t>
            </a:r>
            <a:endParaRPr lang="zh-CN" altLang="en-US" sz="2800" b="1">
              <a:solidFill>
                <a:schemeClr val="tx1"/>
              </a:solidFill>
              <a:latin typeface="+mn-ea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</a:t>
            </a:r>
          </a:p>
        </p:txBody>
      </p:sp>
      <p:pic>
        <p:nvPicPr>
          <p:cNvPr id="15" name="图片 14" descr="图片2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">
            <a:off x="3804920" y="3507105"/>
            <a:ext cx="1800225" cy="16097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73380" y="3572510"/>
            <a:ext cx="32435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（利于海洋气流深入）</a:t>
            </a:r>
          </a:p>
        </p:txBody>
      </p:sp>
      <p:pic>
        <p:nvPicPr>
          <p:cNvPr id="17" name="图片 16" descr="图片2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">
            <a:off x="3721100" y="4563110"/>
            <a:ext cx="1607820" cy="1437640"/>
          </a:xfrm>
          <a:prstGeom prst="rect">
            <a:avLst/>
          </a:prstGeom>
        </p:spPr>
      </p:pic>
      <p:pic>
        <p:nvPicPr>
          <p:cNvPr id="18" name="图片 17" descr="图片2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">
            <a:off x="3721100" y="2552065"/>
            <a:ext cx="1607820" cy="1437640"/>
          </a:xfrm>
          <a:prstGeom prst="rect">
            <a:avLst/>
          </a:prstGeom>
        </p:spPr>
      </p:pic>
      <p:pic>
        <p:nvPicPr>
          <p:cNvPr id="13" name="图片 12" descr="世界六大板块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030" y="1115695"/>
            <a:ext cx="4157345" cy="30245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7" grpId="0" bldLvl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欧洲西部地形"/>
          <p:cNvPicPr>
            <a:picLocks noChangeAspect="1"/>
          </p:cNvPicPr>
          <p:nvPr/>
        </p:nvPicPr>
        <p:blipFill>
          <a:blip r:embed="rId2"/>
          <a:srcRect l="14407" r="699" b="769"/>
          <a:stretch>
            <a:fillRect/>
          </a:stretch>
        </p:blipFill>
        <p:spPr>
          <a:xfrm>
            <a:off x="4274820" y="1115695"/>
            <a:ext cx="4664075" cy="5492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1920" y="706755"/>
            <a:ext cx="29305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、地形特征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3505" y="1371438"/>
            <a:ext cx="4086225" cy="1612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(3)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海岸线曲折</a:t>
            </a:r>
            <a:r>
              <a:rPr lang="zh-CN" altLang="en-US" sz="1000" b="1" dirty="0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轮廓破碎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+mn-ea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</a:t>
            </a: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（多岛屿、半岛、海湾</a:t>
            </a:r>
            <a:r>
              <a:rPr lang="zh-CN" altLang="en-US" sz="24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）</a:t>
            </a:r>
            <a:endParaRPr lang="en-US" altLang="zh-CN" sz="2400" b="1" dirty="0" smtClean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0221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 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冰川侵蚀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920" y="3096260"/>
            <a:ext cx="4086225" cy="60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(4)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冰川地貌广布</a:t>
            </a:r>
            <a:r>
              <a:rPr lang="zh-CN" altLang="en-US" sz="1200" b="1" dirty="0">
                <a:solidFill>
                  <a:srgbClr val="0221DE"/>
                </a:solidFill>
                <a:latin typeface="+mn-ea"/>
                <a:cs typeface="+mn-ea"/>
              </a:rPr>
              <a:t>（</a:t>
            </a:r>
            <a:r>
              <a:rPr lang="zh-CN" altLang="en-US" sz="1600" b="1" dirty="0">
                <a:solidFill>
                  <a:srgbClr val="0221DE"/>
                </a:solidFill>
                <a:latin typeface="+mn-ea"/>
                <a:cs typeface="+mn-ea"/>
              </a:rPr>
              <a:t>冰川作用强</a:t>
            </a:r>
            <a:r>
              <a:rPr lang="zh-CN" altLang="en-US" sz="1200" b="1" dirty="0">
                <a:solidFill>
                  <a:srgbClr val="0221DE"/>
                </a:solidFill>
                <a:latin typeface="+mn-ea"/>
                <a:cs typeface="+mn-ea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180001" y="3987800"/>
            <a:ext cx="76200" cy="243268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4002" y="3816028"/>
            <a:ext cx="3827780" cy="9029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北欧</a:t>
            </a:r>
            <a:r>
              <a:rPr lang="zh-CN" altLang="en-US" sz="2000" b="1" dirty="0">
                <a:solidFill>
                  <a:schemeClr val="tx1"/>
                </a:solidFill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/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冰蚀地貌</a:t>
            </a:r>
            <a:r>
              <a:rPr lang="zh-CN" altLang="en-US" sz="2400" b="1" dirty="0">
                <a:solidFill>
                  <a:srgbClr val="0221DE"/>
                </a:solidFill>
              </a:rPr>
              <a:t>（峡湾</a:t>
            </a:r>
            <a:r>
              <a:rPr lang="zh-CN" altLang="en-US" b="1" dirty="0">
                <a:solidFill>
                  <a:srgbClr val="0221DE"/>
                </a:solidFill>
              </a:rPr>
              <a:t>、</a:t>
            </a:r>
            <a:r>
              <a:rPr lang="zh-CN" altLang="en-US" sz="2400" b="1" dirty="0">
                <a:solidFill>
                  <a:srgbClr val="0221DE"/>
                </a:solidFill>
              </a:rPr>
              <a:t>冰川湖）</a:t>
            </a:r>
          </a:p>
        </p:txBody>
      </p:sp>
      <p:pic>
        <p:nvPicPr>
          <p:cNvPr id="15" name="图片 14" descr="001Ozszhzy6L3WRauiU0c&amp;690"/>
          <p:cNvPicPr>
            <a:picLocks noChangeAspect="1"/>
          </p:cNvPicPr>
          <p:nvPr/>
        </p:nvPicPr>
        <p:blipFill>
          <a:blip r:embed="rId3"/>
          <a:srcRect r="888"/>
          <a:stretch>
            <a:fillRect/>
          </a:stretch>
        </p:blipFill>
        <p:spPr>
          <a:xfrm>
            <a:off x="4274820" y="1116330"/>
            <a:ext cx="4751070" cy="5653405"/>
          </a:xfrm>
          <a:prstGeom prst="rect">
            <a:avLst/>
          </a:prstGeom>
        </p:spPr>
      </p:pic>
      <p:pic>
        <p:nvPicPr>
          <p:cNvPr id="25" name="图片 24" descr="图片4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820" y="1115695"/>
            <a:ext cx="4749165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043"/>
          <p:cNvPicPr>
            <a:picLocks noChangeAspect="1" noChangeArrowheads="1"/>
          </p:cNvPicPr>
          <p:nvPr/>
        </p:nvPicPr>
        <p:blipFill>
          <a:blip r:embed="rId2"/>
          <a:srcRect b="7896"/>
          <a:stretch>
            <a:fillRect/>
          </a:stretch>
        </p:blipFill>
        <p:spPr bwMode="auto">
          <a:xfrm>
            <a:off x="3265488" y="2086242"/>
            <a:ext cx="5171930" cy="471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399106" y="1241458"/>
            <a:ext cx="6072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rgbClr val="0000FF"/>
                </a:solidFill>
                <a:latin typeface="宋体" pitchFamily="2" charset="-122"/>
              </a:rPr>
              <a:t>思考</a:t>
            </a:r>
            <a:r>
              <a:rPr lang="zh-CN" altLang="en-US" sz="2400" b="1" dirty="0" smtClean="0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zh-CN" altLang="en-US" sz="2400" b="1" dirty="0" smtClean="0">
                <a:latin typeface="宋体" pitchFamily="2" charset="-122"/>
              </a:rPr>
              <a:t> 据</a:t>
            </a:r>
            <a:r>
              <a:rPr lang="zh-CN" altLang="en-US" sz="2400" b="1" dirty="0">
                <a:latin typeface="宋体" pitchFamily="2" charset="-122"/>
              </a:rPr>
              <a:t>图简要描述峡湾的形成过程？   </a:t>
            </a:r>
          </a:p>
        </p:txBody>
      </p:sp>
      <p:sp>
        <p:nvSpPr>
          <p:cNvPr id="37894" name="Text Box 7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140075" y="3175"/>
            <a:ext cx="375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一、自然地理概况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4691" y="196480"/>
            <a:ext cx="3827780" cy="904863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北欧</a:t>
            </a:r>
            <a:r>
              <a:rPr lang="zh-CN" altLang="en-US" sz="2000" b="1" dirty="0">
                <a:solidFill>
                  <a:schemeClr val="tx1"/>
                </a:solidFill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/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冰蚀地貌</a:t>
            </a:r>
            <a:r>
              <a:rPr lang="zh-CN" altLang="en-US" sz="2400" b="1" dirty="0" smtClean="0">
                <a:solidFill>
                  <a:srgbClr val="0221DE"/>
                </a:solidFill>
              </a:rPr>
              <a:t>（峡湾</a:t>
            </a:r>
            <a:r>
              <a:rPr lang="zh-CN" altLang="en-US" b="1" dirty="0">
                <a:solidFill>
                  <a:srgbClr val="0221DE"/>
                </a:solidFill>
              </a:rPr>
              <a:t>、</a:t>
            </a:r>
            <a:r>
              <a:rPr lang="zh-CN" altLang="en-US" sz="2400" b="1" dirty="0">
                <a:solidFill>
                  <a:srgbClr val="0221DE"/>
                </a:solidFill>
              </a:rPr>
              <a:t>冰川湖）</a:t>
            </a:r>
          </a:p>
        </p:txBody>
      </p:sp>
      <p:pic>
        <p:nvPicPr>
          <p:cNvPr id="16" name="图片 15" descr="【挪威峡湾】峡湾成因示意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3" y="1972913"/>
            <a:ext cx="2966720" cy="45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97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6135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挪威（盖朗厄尔</a:t>
            </a:r>
            <a:r>
              <a:rPr lang="zh-CN" altLang="en-US" sz="3200" b="1" dirty="0"/>
              <a:t>峡湾</a:t>
            </a:r>
            <a:r>
              <a:rPr lang="zh-CN" altLang="en-US" sz="3200" b="1" dirty="0" smtClean="0"/>
              <a:t>）</a:t>
            </a:r>
            <a:endParaRPr lang="zh-CN" altLang="en-US" sz="32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" y="1690688"/>
            <a:ext cx="9140885" cy="48006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932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95863" y="615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191919"/>
                </a:solidFill>
                <a:latin typeface="PingFang SC"/>
              </a:rPr>
              <a:t>布道石</a:t>
            </a:r>
            <a:endParaRPr lang="zh-CN" altLang="en-US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59" y="2119745"/>
            <a:ext cx="5092741" cy="46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4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80118" y="311727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奇迹石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060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北欧湖泊众多"/>
          <p:cNvPicPr>
            <a:picLocks noChangeAspect="1" noChangeArrowheads="1"/>
          </p:cNvPicPr>
          <p:nvPr/>
        </p:nvPicPr>
        <p:blipFill>
          <a:blip r:embed="rId2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3" y="762000"/>
            <a:ext cx="4840287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4724400" y="304800"/>
            <a:ext cx="28797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千湖之国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芬兰</a:t>
            </a:r>
          </a:p>
        </p:txBody>
      </p:sp>
      <p:pic>
        <p:nvPicPr>
          <p:cNvPr id="117764" name="Picture 4" descr="千湖之国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343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28600" y="5334000"/>
            <a:ext cx="8153400" cy="13731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因地面的硬度不同，冰川把地面侵蚀的凸凹不平。此外，巨大冰川本身的压力，还会使地面下陷，冰川融化后形成湖泊。</a:t>
            </a:r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2514600" y="4648200"/>
            <a:ext cx="464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a typeface="楷体_GB2312" pitchFamily="49" charset="-122"/>
              </a:rPr>
              <a:t>冰蚀湖（冰川侵蚀）</a:t>
            </a:r>
          </a:p>
        </p:txBody>
      </p:sp>
      <p:pic>
        <p:nvPicPr>
          <p:cNvPr id="117767" name="Picture 7" descr="blue_velvet_077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62484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0" y="-30163"/>
            <a:ext cx="3856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ea typeface="黑体" panose="02010609060101010101" pitchFamily="49" charset="-122"/>
              </a:rPr>
              <a:t>冰川作用为主的湖泊</a:t>
            </a:r>
          </a:p>
        </p:txBody>
      </p:sp>
    </p:spTree>
    <p:extLst>
      <p:ext uri="{BB962C8B-B14F-4D97-AF65-F5344CB8AC3E}">
        <p14:creationId xmlns:p14="http://schemas.microsoft.com/office/powerpoint/2010/main" val="362871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9" grpId="0" bldLvl="0" animBg="1" autoUpdateAnimBg="0"/>
      <p:bldP spid="1392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2"/>
          <p:cNvPicPr>
            <a:picLocks noChangeAspect="1" noChangeArrowheads="1"/>
          </p:cNvPicPr>
          <p:nvPr/>
        </p:nvPicPr>
        <p:blipFill>
          <a:blip r:embed="rId2">
            <a:lum bright="-24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63"/>
            <a:ext cx="4648200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0" y="-30163"/>
            <a:ext cx="3856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ea typeface="黑体" panose="02010609060101010101" pitchFamily="49" charset="-122"/>
              </a:rPr>
              <a:t>冰川作用为主的湖泊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0" y="2743200"/>
            <a:ext cx="4114800" cy="15525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FF0000"/>
                </a:solidFill>
                <a:ea typeface="华文细黑" panose="02010600040101010101" pitchFamily="2" charset="-122"/>
              </a:rPr>
              <a:t>冰碛湖 （冰川沉积）</a:t>
            </a:r>
            <a:r>
              <a:rPr lang="zh-CN" altLang="en-US" sz="2400" b="1">
                <a:ea typeface="华文细黑" panose="02010600040101010101" pitchFamily="2" charset="-122"/>
              </a:rPr>
              <a:t> </a:t>
            </a:r>
          </a:p>
          <a:p>
            <a:r>
              <a:rPr lang="zh-CN" altLang="en-US" sz="2400" b="1">
                <a:ea typeface="华文细黑" panose="02010600040101010101" pitchFamily="2" charset="-122"/>
              </a:rPr>
              <a:t>指冰川消退时，冰碛物形成的凹地，或冰碛物阻塞河床而成的湖泊。 </a:t>
            </a:r>
          </a:p>
        </p:txBody>
      </p:sp>
      <p:grpSp>
        <p:nvGrpSpPr>
          <p:cNvPr id="138245" name="Group 5"/>
          <p:cNvGrpSpPr>
            <a:grpSpLocks/>
          </p:cNvGrpSpPr>
          <p:nvPr/>
        </p:nvGrpSpPr>
        <p:grpSpPr bwMode="auto">
          <a:xfrm>
            <a:off x="4254500" y="4067175"/>
            <a:ext cx="4889500" cy="2790825"/>
            <a:chOff x="88" y="1077"/>
            <a:chExt cx="3552" cy="3121"/>
          </a:xfrm>
        </p:grpSpPr>
        <p:pic>
          <p:nvPicPr>
            <p:cNvPr id="116746" name="Picture 6" descr="阿尔卑斯山地图"/>
            <p:cNvPicPr>
              <a:picLocks noChangeAspect="1" noChangeArrowheads="1"/>
            </p:cNvPicPr>
            <p:nvPr/>
          </p:nvPicPr>
          <p:blipFill>
            <a:blip r:embed="rId3">
              <a:lum bright="-18000"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" y="1077"/>
              <a:ext cx="3552" cy="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47" name="Text Box 7"/>
            <p:cNvSpPr txBox="1">
              <a:spLocks noChangeArrowheads="1"/>
            </p:cNvSpPr>
            <p:nvPr/>
          </p:nvSpPr>
          <p:spPr bwMode="auto">
            <a:xfrm>
              <a:off x="203" y="1661"/>
              <a:ext cx="363" cy="2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2400" b="1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方正行楷简体" pitchFamily="2" charset="-122"/>
                </a:rPr>
                <a:t>阿尔卑斯山</a:t>
              </a:r>
            </a:p>
          </p:txBody>
        </p:sp>
      </p:grpSp>
      <p:grpSp>
        <p:nvGrpSpPr>
          <p:cNvPr id="138248" name="Group 8"/>
          <p:cNvGrpSpPr>
            <a:grpSpLocks/>
          </p:cNvGrpSpPr>
          <p:nvPr/>
        </p:nvGrpSpPr>
        <p:grpSpPr bwMode="auto">
          <a:xfrm>
            <a:off x="0" y="4343400"/>
            <a:ext cx="4038600" cy="2514600"/>
            <a:chOff x="240" y="912"/>
            <a:chExt cx="2675" cy="2928"/>
          </a:xfrm>
        </p:grpSpPr>
        <p:pic>
          <p:nvPicPr>
            <p:cNvPr id="116744" name="Picture 9" descr="日内瓦湖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912"/>
              <a:ext cx="2675" cy="2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6745" name="Rectangle 10"/>
            <p:cNvSpPr>
              <a:spLocks noChangeArrowheads="1"/>
            </p:cNvSpPr>
            <p:nvPr/>
          </p:nvSpPr>
          <p:spPr bwMode="auto">
            <a:xfrm>
              <a:off x="1679" y="1104"/>
              <a:ext cx="1202" cy="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日内瓦湖</a:t>
              </a:r>
            </a:p>
          </p:txBody>
        </p:sp>
      </p:grpSp>
      <p:pic>
        <p:nvPicPr>
          <p:cNvPr id="138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"/>
            <a:ext cx="3733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1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欧洲西部地形"/>
          <p:cNvPicPr>
            <a:picLocks noChangeAspect="1"/>
          </p:cNvPicPr>
          <p:nvPr/>
        </p:nvPicPr>
        <p:blipFill>
          <a:blip r:embed="rId2"/>
          <a:srcRect l="14407" r="699" b="769"/>
          <a:stretch>
            <a:fillRect/>
          </a:stretch>
        </p:blipFill>
        <p:spPr>
          <a:xfrm>
            <a:off x="4274820" y="1115695"/>
            <a:ext cx="4664075" cy="5492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555" y="1008007"/>
            <a:ext cx="29305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、地形特征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1920" y="1871980"/>
            <a:ext cx="4086225" cy="1130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(3)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海岸线曲折</a:t>
            </a:r>
            <a:r>
              <a:rPr lang="zh-CN" altLang="en-US" sz="1000" b="1" dirty="0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轮廓破碎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+mn-ea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</a:t>
            </a: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（多岛屿、半岛、海湾）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1920" y="3096260"/>
            <a:ext cx="4086225" cy="60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(4)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冰川地貌广布</a:t>
            </a:r>
            <a:r>
              <a:rPr lang="zh-CN" altLang="en-US" sz="1200" b="1" dirty="0">
                <a:solidFill>
                  <a:srgbClr val="0221DE"/>
                </a:solidFill>
                <a:latin typeface="+mn-ea"/>
                <a:cs typeface="+mn-ea"/>
              </a:rPr>
              <a:t>（</a:t>
            </a:r>
            <a:r>
              <a:rPr lang="zh-CN" altLang="en-US" sz="1600" b="1" dirty="0">
                <a:solidFill>
                  <a:srgbClr val="0221DE"/>
                </a:solidFill>
                <a:latin typeface="+mn-ea"/>
                <a:cs typeface="+mn-ea"/>
              </a:rPr>
              <a:t>冰川作用强</a:t>
            </a:r>
            <a:r>
              <a:rPr lang="zh-CN" altLang="en-US" sz="1200" b="1" dirty="0">
                <a:solidFill>
                  <a:srgbClr val="0221DE"/>
                </a:solidFill>
                <a:latin typeface="+mn-ea"/>
                <a:cs typeface="+mn-ea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180001" y="3987800"/>
            <a:ext cx="76200" cy="243268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4002" y="3816028"/>
            <a:ext cx="3827780" cy="9029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北欧</a:t>
            </a:r>
            <a:r>
              <a:rPr lang="zh-CN" altLang="en-US" sz="2000" b="1" dirty="0">
                <a:solidFill>
                  <a:schemeClr val="tx1"/>
                </a:solidFill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/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冰蚀地貌</a:t>
            </a:r>
            <a:r>
              <a:rPr lang="zh-CN" altLang="en-US" sz="2400" b="1" dirty="0">
                <a:solidFill>
                  <a:srgbClr val="0221DE"/>
                </a:solidFill>
              </a:rPr>
              <a:t>（峡湾</a:t>
            </a:r>
            <a:r>
              <a:rPr lang="zh-CN" altLang="en-US" b="1" dirty="0">
                <a:solidFill>
                  <a:srgbClr val="0221DE"/>
                </a:solidFill>
              </a:rPr>
              <a:t>、</a:t>
            </a:r>
            <a:r>
              <a:rPr lang="zh-CN" altLang="en-US" sz="2400" b="1" dirty="0">
                <a:solidFill>
                  <a:srgbClr val="0221DE"/>
                </a:solidFill>
              </a:rPr>
              <a:t>冰川湖）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4002" y="4752035"/>
            <a:ext cx="3841115" cy="9029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中部波德平原</a:t>
            </a:r>
            <a:r>
              <a:rPr lang="zh-CN" altLang="en-US" sz="2000" b="1" dirty="0">
                <a:solidFill>
                  <a:schemeClr val="tx1"/>
                </a:solidFill>
              </a:rPr>
              <a:t>（波状起伏）：</a:t>
            </a:r>
            <a:endParaRPr lang="zh-CN" altLang="en-US" sz="2000" b="1" dirty="0"/>
          </a:p>
          <a:p>
            <a:pPr>
              <a:lnSpc>
                <a:spcPct val="110000"/>
              </a:lnSpc>
            </a:pPr>
            <a:r>
              <a:rPr lang="zh-CN" altLang="en-US" sz="2000" b="1" dirty="0"/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冰川堆积</a:t>
            </a:r>
            <a:r>
              <a:rPr lang="zh-CN" altLang="en-US" sz="2400" b="1" dirty="0">
                <a:solidFill>
                  <a:srgbClr val="0221DE"/>
                </a:solidFill>
              </a:rPr>
              <a:t>（冰碛平原）</a:t>
            </a:r>
          </a:p>
        </p:txBody>
      </p:sp>
    </p:spTree>
    <p:extLst>
      <p:ext uri="{BB962C8B-B14F-4D97-AF65-F5344CB8AC3E}">
        <p14:creationId xmlns:p14="http://schemas.microsoft.com/office/powerpoint/2010/main" val="39568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1" descr="http://i2.sinaimg.cn/fashion/2013/0708/U6100P1503DT201307081828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0"/>
            <a:ext cx="2051050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19" descr="http://cdn.duitang.com/uploads/item/201303/30/20130330003513_fnzFw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44675"/>
            <a:ext cx="3343275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-11113" y="261938"/>
            <a:ext cx="4876801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>
                <a:latin typeface="Calibri" pitchFamily="34" charset="0"/>
              </a:rPr>
              <a:t>       </a:t>
            </a:r>
            <a:r>
              <a:rPr lang="zh-CN" altLang="zh-CN" sz="2400" b="1">
                <a:solidFill>
                  <a:srgbClr val="FF3399"/>
                </a:solidFill>
                <a:latin typeface="Calibri" pitchFamily="34" charset="0"/>
              </a:rPr>
              <a:t>欧洲人对穿着非常讲究，这里的服装往往引领时代潮流。巴黎和米兰是世界时尚之都。  </a:t>
            </a:r>
          </a:p>
        </p:txBody>
      </p:sp>
      <p:pic>
        <p:nvPicPr>
          <p:cNvPr id="16388" name="Picture 15" descr="http://p1.yokacdn.com/pic/taobao/fashion/model/2010/U162P1T117D64295F2577DT20100204140235_maxw80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8538" y="2924175"/>
            <a:ext cx="262255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17" descr="http://www.lady8844.com/h020/h21/img201203051000181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563" y="2960688"/>
            <a:ext cx="2597150" cy="389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13" descr="http://img3.cache.netease.com/lady/2009/12/15/20091215221015467e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16688" y="2924175"/>
            <a:ext cx="2674937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23" descr="http://cd.yfu.cn/d/file/cdrom/upload/12cx/man/c12204/c1220404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35550" y="0"/>
            <a:ext cx="1947863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0055192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-19050"/>
            <a:ext cx="792003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33400" y="5334000"/>
            <a:ext cx="75723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波德平原和西欧平原低缓的</a:t>
            </a:r>
            <a:r>
              <a:rPr lang="zh-CN" altLang="en-US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波状丘陵</a:t>
            </a:r>
          </a:p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</a:t>
            </a:r>
            <a:r>
              <a:rPr lang="en-US" altLang="zh-CN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冰川沉积而成</a:t>
            </a:r>
          </a:p>
        </p:txBody>
      </p:sp>
      <p:pic>
        <p:nvPicPr>
          <p:cNvPr id="118788" name="Picture 4" descr="blue_velvet_077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62484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72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欧洲西部地形"/>
          <p:cNvPicPr>
            <a:picLocks noChangeAspect="1"/>
          </p:cNvPicPr>
          <p:nvPr/>
        </p:nvPicPr>
        <p:blipFill>
          <a:blip r:embed="rId2"/>
          <a:srcRect l="14407" r="699" b="769"/>
          <a:stretch>
            <a:fillRect/>
          </a:stretch>
        </p:blipFill>
        <p:spPr>
          <a:xfrm>
            <a:off x="4274820" y="1115695"/>
            <a:ext cx="4664075" cy="5492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555" y="1008007"/>
            <a:ext cx="29305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、地形特征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1920" y="1871980"/>
            <a:ext cx="4086225" cy="1130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(3)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海岸线曲折</a:t>
            </a:r>
            <a:r>
              <a:rPr lang="zh-CN" altLang="en-US" sz="1000" b="1" dirty="0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轮廓破碎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+mn-ea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</a:t>
            </a: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（多岛屿、半岛、海湾）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1920" y="3096260"/>
            <a:ext cx="4086225" cy="60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(4)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冰川地貌广布</a:t>
            </a:r>
            <a:r>
              <a:rPr lang="zh-CN" altLang="en-US" sz="1200" b="1" dirty="0">
                <a:solidFill>
                  <a:srgbClr val="0221DE"/>
                </a:solidFill>
                <a:latin typeface="+mn-ea"/>
                <a:cs typeface="+mn-ea"/>
              </a:rPr>
              <a:t>（</a:t>
            </a:r>
            <a:r>
              <a:rPr lang="zh-CN" altLang="en-US" sz="1600" b="1" dirty="0">
                <a:solidFill>
                  <a:srgbClr val="0221DE"/>
                </a:solidFill>
                <a:latin typeface="+mn-ea"/>
                <a:cs typeface="+mn-ea"/>
              </a:rPr>
              <a:t>冰川作用强</a:t>
            </a:r>
            <a:r>
              <a:rPr lang="zh-CN" altLang="en-US" sz="1200" b="1" dirty="0">
                <a:solidFill>
                  <a:srgbClr val="0221DE"/>
                </a:solidFill>
                <a:latin typeface="+mn-ea"/>
                <a:cs typeface="+mn-ea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180001" y="3987800"/>
            <a:ext cx="76200" cy="243268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4002" y="3816028"/>
            <a:ext cx="3827780" cy="9029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北欧</a:t>
            </a:r>
            <a:r>
              <a:rPr lang="zh-CN" altLang="en-US" sz="2000" b="1" dirty="0">
                <a:solidFill>
                  <a:schemeClr val="tx1"/>
                </a:solidFill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/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冰蚀地貌</a:t>
            </a:r>
            <a:r>
              <a:rPr lang="zh-CN" altLang="en-US" sz="2400" b="1" dirty="0">
                <a:solidFill>
                  <a:srgbClr val="0221DE"/>
                </a:solidFill>
              </a:rPr>
              <a:t>（峡湾</a:t>
            </a:r>
            <a:r>
              <a:rPr lang="zh-CN" altLang="en-US" b="1" dirty="0">
                <a:solidFill>
                  <a:srgbClr val="0221DE"/>
                </a:solidFill>
              </a:rPr>
              <a:t>、</a:t>
            </a:r>
            <a:r>
              <a:rPr lang="zh-CN" altLang="en-US" sz="2400" b="1" dirty="0">
                <a:solidFill>
                  <a:srgbClr val="0221DE"/>
                </a:solidFill>
              </a:rPr>
              <a:t>冰川湖）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4002" y="4752035"/>
            <a:ext cx="3841115" cy="9029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中部波德平原</a:t>
            </a:r>
            <a:r>
              <a:rPr lang="zh-CN" altLang="en-US" sz="2000" b="1" dirty="0">
                <a:solidFill>
                  <a:schemeClr val="tx1"/>
                </a:solidFill>
              </a:rPr>
              <a:t>（波状起伏）：</a:t>
            </a:r>
            <a:endParaRPr lang="zh-CN" altLang="en-US" sz="2000" b="1" dirty="0"/>
          </a:p>
          <a:p>
            <a:pPr>
              <a:lnSpc>
                <a:spcPct val="110000"/>
              </a:lnSpc>
            </a:pPr>
            <a:r>
              <a:rPr lang="zh-CN" altLang="en-US" sz="2000" b="1" dirty="0"/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冰川堆积</a:t>
            </a:r>
            <a:r>
              <a:rPr lang="zh-CN" altLang="en-US" sz="2400" b="1" dirty="0">
                <a:solidFill>
                  <a:srgbClr val="0221DE"/>
                </a:solidFill>
              </a:rPr>
              <a:t>（冰碛平原）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4002" y="5688042"/>
            <a:ext cx="3841115" cy="9029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南部阿尔卑斯山区</a:t>
            </a:r>
            <a:r>
              <a:rPr lang="zh-CN" altLang="en-US" sz="2000" b="1">
                <a:solidFill>
                  <a:schemeClr val="tx1"/>
                </a:solidFill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2000" b="1"/>
              <a:t>   </a:t>
            </a:r>
            <a:r>
              <a:rPr lang="zh-CN" altLang="en-US" sz="2400" b="1">
                <a:solidFill>
                  <a:srgbClr val="FF0000"/>
                </a:solidFill>
              </a:rPr>
              <a:t>冰蚀地貌</a:t>
            </a:r>
            <a:r>
              <a:rPr lang="zh-CN" altLang="en-US" sz="2400" b="1">
                <a:solidFill>
                  <a:srgbClr val="0221DE"/>
                </a:solidFill>
              </a:rPr>
              <a:t>（角峰、</a:t>
            </a:r>
            <a:r>
              <a:rPr lang="en-US" altLang="zh-CN" sz="2400" b="1">
                <a:solidFill>
                  <a:srgbClr val="0221DE"/>
                </a:solidFill>
              </a:rPr>
              <a:t>U</a:t>
            </a:r>
            <a:r>
              <a:rPr lang="zh-CN" altLang="en-US" sz="2400" b="1">
                <a:solidFill>
                  <a:srgbClr val="0221DE"/>
                </a:solidFill>
              </a:rPr>
              <a:t>型谷）</a:t>
            </a:r>
          </a:p>
        </p:txBody>
      </p:sp>
      <p:pic>
        <p:nvPicPr>
          <p:cNvPr id="33" name="图片 32" descr="图片8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20" y="1076428"/>
            <a:ext cx="4749165" cy="5653405"/>
          </a:xfrm>
          <a:prstGeom prst="rect">
            <a:avLst/>
          </a:prstGeom>
        </p:spPr>
      </p:pic>
      <p:pic>
        <p:nvPicPr>
          <p:cNvPr id="34" name="图片 33" descr="u=1385200817,1911879291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0" y="1084291"/>
            <a:ext cx="4750435" cy="30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6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6192" y="83126"/>
            <a:ext cx="1693718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400" dirty="0" smtClean="0"/>
              <a:t>U</a:t>
            </a:r>
            <a:r>
              <a:rPr lang="zh-CN" altLang="en-US" sz="4400" dirty="0" smtClean="0"/>
              <a:t>型谷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724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欧洲西部地形"/>
          <p:cNvPicPr>
            <a:picLocks noChangeAspect="1"/>
          </p:cNvPicPr>
          <p:nvPr/>
        </p:nvPicPr>
        <p:blipFill>
          <a:blip r:embed="rId2"/>
          <a:srcRect l="14407" r="699" b="769"/>
          <a:stretch>
            <a:fillRect/>
          </a:stretch>
        </p:blipFill>
        <p:spPr>
          <a:xfrm>
            <a:off x="4274820" y="1115695"/>
            <a:ext cx="4664075" cy="5492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555" y="1008007"/>
            <a:ext cx="29305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、地形特征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1920" y="1871980"/>
            <a:ext cx="4086225" cy="1130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(3)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海岸线曲折</a:t>
            </a:r>
            <a:r>
              <a:rPr lang="zh-CN" altLang="en-US" sz="1000" b="1" dirty="0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轮廓破碎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+mn-ea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</a:t>
            </a: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（多岛屿、半岛、海湾）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1920" y="3096260"/>
            <a:ext cx="4086225" cy="607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latin typeface="+mn-ea"/>
                <a:cs typeface="+mn-ea"/>
                <a:sym typeface="+mn-ea"/>
              </a:rPr>
              <a:t>(4)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冰川地貌广布</a:t>
            </a:r>
            <a:r>
              <a:rPr lang="zh-CN" altLang="en-US" sz="1200" b="1" dirty="0">
                <a:solidFill>
                  <a:srgbClr val="0221DE"/>
                </a:solidFill>
                <a:latin typeface="+mn-ea"/>
                <a:cs typeface="+mn-ea"/>
              </a:rPr>
              <a:t>（</a:t>
            </a:r>
            <a:r>
              <a:rPr lang="zh-CN" altLang="en-US" sz="1600" b="1" dirty="0">
                <a:solidFill>
                  <a:srgbClr val="0221DE"/>
                </a:solidFill>
                <a:latin typeface="+mn-ea"/>
                <a:cs typeface="+mn-ea"/>
              </a:rPr>
              <a:t>冰川作用强</a:t>
            </a:r>
            <a:r>
              <a:rPr lang="zh-CN" altLang="en-US" sz="1200" b="1" dirty="0">
                <a:solidFill>
                  <a:srgbClr val="0221DE"/>
                </a:solidFill>
                <a:latin typeface="+mn-ea"/>
                <a:cs typeface="+mn-ea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180001" y="3987800"/>
            <a:ext cx="76200" cy="243268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4002" y="3816028"/>
            <a:ext cx="3827780" cy="9029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北欧</a:t>
            </a:r>
            <a:r>
              <a:rPr lang="zh-CN" altLang="en-US" sz="2000" b="1">
                <a:solidFill>
                  <a:schemeClr val="tx1"/>
                </a:solidFill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2000" b="1"/>
              <a:t>   </a:t>
            </a:r>
            <a:r>
              <a:rPr lang="zh-CN" altLang="en-US" sz="2400" b="1">
                <a:solidFill>
                  <a:srgbClr val="FF0000"/>
                </a:solidFill>
              </a:rPr>
              <a:t>冰蚀地貌</a:t>
            </a:r>
            <a:r>
              <a:rPr lang="zh-CN" altLang="en-US" sz="2400" b="1">
                <a:solidFill>
                  <a:srgbClr val="0221DE"/>
                </a:solidFill>
              </a:rPr>
              <a:t>（峡湾</a:t>
            </a:r>
            <a:r>
              <a:rPr lang="zh-CN" altLang="en-US" b="1">
                <a:solidFill>
                  <a:srgbClr val="0221DE"/>
                </a:solidFill>
              </a:rPr>
              <a:t>、</a:t>
            </a:r>
            <a:r>
              <a:rPr lang="zh-CN" altLang="en-US" sz="2400" b="1">
                <a:solidFill>
                  <a:srgbClr val="0221DE"/>
                </a:solidFill>
              </a:rPr>
              <a:t>冰川湖）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4002" y="4752035"/>
            <a:ext cx="3841115" cy="9029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中部波德平原</a:t>
            </a:r>
            <a:r>
              <a:rPr lang="zh-CN" altLang="en-US" sz="2000" b="1" dirty="0">
                <a:solidFill>
                  <a:schemeClr val="tx1"/>
                </a:solidFill>
              </a:rPr>
              <a:t>（波状起伏）：</a:t>
            </a:r>
            <a:endParaRPr lang="zh-CN" altLang="en-US" sz="2000" b="1" dirty="0"/>
          </a:p>
          <a:p>
            <a:pPr>
              <a:lnSpc>
                <a:spcPct val="110000"/>
              </a:lnSpc>
            </a:pPr>
            <a:r>
              <a:rPr lang="zh-CN" altLang="en-US" sz="2000" b="1" dirty="0"/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冰川堆积</a:t>
            </a:r>
            <a:r>
              <a:rPr lang="zh-CN" altLang="en-US" sz="2400" b="1" dirty="0">
                <a:solidFill>
                  <a:srgbClr val="0221DE"/>
                </a:solidFill>
              </a:rPr>
              <a:t>（冰碛平原）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4002" y="5688042"/>
            <a:ext cx="3841115" cy="9029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南部阿尔卑斯山区</a:t>
            </a:r>
            <a:r>
              <a:rPr lang="zh-CN" altLang="en-US" sz="2000" b="1">
                <a:solidFill>
                  <a:schemeClr val="tx1"/>
                </a:solidFill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2000" b="1"/>
              <a:t>   </a:t>
            </a:r>
            <a:r>
              <a:rPr lang="zh-CN" altLang="en-US" sz="2400" b="1">
                <a:solidFill>
                  <a:srgbClr val="FF0000"/>
                </a:solidFill>
              </a:rPr>
              <a:t>冰蚀地貌</a:t>
            </a:r>
            <a:r>
              <a:rPr lang="zh-CN" altLang="en-US" sz="2400" b="1">
                <a:solidFill>
                  <a:srgbClr val="0221DE"/>
                </a:solidFill>
              </a:rPr>
              <a:t>（角峰、</a:t>
            </a:r>
            <a:r>
              <a:rPr lang="en-US" altLang="zh-CN" sz="2400" b="1">
                <a:solidFill>
                  <a:srgbClr val="0221DE"/>
                </a:solidFill>
              </a:rPr>
              <a:t>U</a:t>
            </a:r>
            <a:r>
              <a:rPr lang="zh-CN" altLang="en-US" sz="2400" b="1">
                <a:solidFill>
                  <a:srgbClr val="0221DE"/>
                </a:solidFill>
              </a:rPr>
              <a:t>型谷）</a:t>
            </a:r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4187825" y="473075"/>
            <a:ext cx="2174875" cy="1927225"/>
          </a:xfrm>
          <a:prstGeom prst="wedgeRectCallout">
            <a:avLst>
              <a:gd name="adj1" fmla="val 84083"/>
              <a:gd name="adj2" fmla="val 42292"/>
            </a:avLst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lIns="90170" tIns="46990" rIns="90170" bIns="46990" anchor="ctr"/>
          <a:lstStyle/>
          <a:p>
            <a:pPr algn="ctr"/>
            <a:endParaRPr lang="zh-CN" altLang="zh-CN"/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4184650" y="2587625"/>
            <a:ext cx="2176463" cy="1646238"/>
          </a:xfrm>
          <a:prstGeom prst="wedgeRectCallout">
            <a:avLst>
              <a:gd name="adj1" fmla="val 63542"/>
              <a:gd name="adj2" fmla="val 26319"/>
            </a:avLst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lIns="90170" tIns="46990" rIns="90170" bIns="46990" anchor="ctr"/>
          <a:lstStyle/>
          <a:p>
            <a:pPr algn="ctr"/>
            <a:endParaRPr lang="zh-CN" altLang="zh-CN"/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4081463" y="4568825"/>
            <a:ext cx="2176462" cy="1646238"/>
          </a:xfrm>
          <a:prstGeom prst="wedgeRectCallout">
            <a:avLst>
              <a:gd name="adj1" fmla="val 77282"/>
              <a:gd name="adj2" fmla="val -31102"/>
            </a:avLst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lIns="90170" tIns="46990" rIns="90170" bIns="46990" anchor="ctr"/>
          <a:lstStyle/>
          <a:p>
            <a:pPr algn="ctr"/>
            <a:endParaRPr lang="zh-CN" altLang="zh-CN"/>
          </a:p>
        </p:txBody>
      </p:sp>
      <p:pic>
        <p:nvPicPr>
          <p:cNvPr id="23" name="Picture 16" descr="2007519104709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83050" y="2587625"/>
            <a:ext cx="2279650" cy="1647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4" name="Picture 17" descr="图片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83050" y="473075"/>
            <a:ext cx="2279650" cy="1927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5" name="Picture 18" descr="图片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83050" y="4410075"/>
            <a:ext cx="2278063" cy="1984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17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grpSp>
        <p:nvGrpSpPr>
          <p:cNvPr id="48130" name="Group 483"/>
          <p:cNvGrpSpPr>
            <a:grpSpLocks/>
          </p:cNvGrpSpPr>
          <p:nvPr/>
        </p:nvGrpSpPr>
        <p:grpSpPr bwMode="auto">
          <a:xfrm>
            <a:off x="533400" y="1447800"/>
            <a:ext cx="7729538" cy="4160838"/>
            <a:chOff x="0" y="0"/>
            <a:chExt cx="7009" cy="2831"/>
          </a:xfrm>
        </p:grpSpPr>
        <p:grpSp>
          <p:nvGrpSpPr>
            <p:cNvPr id="48131" name="Group 460"/>
            <p:cNvGrpSpPr>
              <a:grpSpLocks/>
            </p:cNvGrpSpPr>
            <p:nvPr/>
          </p:nvGrpSpPr>
          <p:grpSpPr bwMode="auto">
            <a:xfrm>
              <a:off x="0" y="84"/>
              <a:ext cx="6210" cy="2301"/>
              <a:chOff x="0" y="0"/>
              <a:chExt cx="6829" cy="2761"/>
            </a:xfrm>
          </p:grpSpPr>
          <p:pic>
            <p:nvPicPr>
              <p:cNvPr id="48132" name="Picture 456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342"/>
                <a:ext cx="6829" cy="2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33" name="Rectangle 458"/>
              <p:cNvSpPr>
                <a:spLocks noChangeArrowheads="1"/>
              </p:cNvSpPr>
              <p:nvPr/>
            </p:nvSpPr>
            <p:spPr bwMode="auto">
              <a:xfrm>
                <a:off x="4264" y="0"/>
                <a:ext cx="126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34" name="Text Box 480"/>
            <p:cNvSpPr txBox="1">
              <a:spLocks noChangeArrowheads="1"/>
            </p:cNvSpPr>
            <p:nvPr/>
          </p:nvSpPr>
          <p:spPr bwMode="auto">
            <a:xfrm>
              <a:off x="3420" y="0"/>
              <a:ext cx="3205" cy="4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5400" b="1"/>
            </a:p>
          </p:txBody>
        </p:sp>
        <p:sp>
          <p:nvSpPr>
            <p:cNvPr id="48135" name="Text Box 481"/>
            <p:cNvSpPr txBox="1">
              <a:spLocks noChangeArrowheads="1"/>
            </p:cNvSpPr>
            <p:nvPr/>
          </p:nvSpPr>
          <p:spPr bwMode="auto">
            <a:xfrm>
              <a:off x="6149" y="1192"/>
              <a:ext cx="860" cy="3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136" name="Text Box 482"/>
            <p:cNvSpPr txBox="1">
              <a:spLocks noChangeArrowheads="1"/>
            </p:cNvSpPr>
            <p:nvPr/>
          </p:nvSpPr>
          <p:spPr bwMode="auto">
            <a:xfrm>
              <a:off x="3593" y="2333"/>
              <a:ext cx="2759" cy="4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8137" name="Rectangle 14"/>
          <p:cNvSpPr>
            <a:spLocks noChangeArrowheads="1"/>
          </p:cNvSpPr>
          <p:nvPr/>
        </p:nvSpPr>
        <p:spPr bwMode="auto">
          <a:xfrm>
            <a:off x="304800" y="152400"/>
            <a:ext cx="8686800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altLang="zh-CN" sz="2000" b="1" dirty="0">
              <a:solidFill>
                <a:srgbClr val="000000"/>
              </a:solidFill>
              <a:latin typeface="宋体" pitchFamily="2" charset="-122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</a:rPr>
              <a:t>地貌</a:t>
            </a:r>
            <a:r>
              <a:rPr lang="en-US" altLang="zh-CN" sz="2800" b="1" dirty="0">
                <a:solidFill>
                  <a:srgbClr val="000000"/>
                </a:solidFill>
                <a:cs typeface="Times New Roman" pitchFamily="18" charset="0"/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</a:rPr>
              <a:t>本区多</a:t>
            </a:r>
            <a:r>
              <a:rPr lang="zh-CN" altLang="en-US" sz="2800" b="1" u="sng" dirty="0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zh-CN" altLang="en-US" sz="2800" b="1" u="sng" dirty="0">
                <a:solidFill>
                  <a:srgbClr val="FF0000"/>
                </a:solidFill>
                <a:latin typeface="宋体" pitchFamily="2" charset="-122"/>
              </a:rPr>
              <a:t>冰川</a:t>
            </a:r>
            <a:r>
              <a:rPr lang="zh-CN" altLang="en-US" sz="2800" b="1" u="sng" dirty="0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</a:rPr>
              <a:t>地貌，其主要形成、分布、表现如下图：</a:t>
            </a:r>
            <a:endParaRPr lang="zh-CN" altLang="en-US" sz="2000" b="1" dirty="0"/>
          </a:p>
          <a:p>
            <a:endParaRPr lang="zh-CN" altLang="en-US" dirty="0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267200" y="1524000"/>
            <a:ext cx="39481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2800" b="1">
                <a:solidFill>
                  <a:srgbClr val="FF0000"/>
                </a:solidFill>
                <a:latin typeface="Times New Roman" pitchFamily="18" charset="0"/>
              </a:rPr>
              <a:t>冰斗、角峰、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</a:rPr>
              <a:t>U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形谷</a:t>
            </a:r>
            <a:endParaRPr lang="zh-CN" altLang="en-US" sz="5400" b="1">
              <a:solidFill>
                <a:srgbClr val="000000"/>
              </a:solidFill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7315200" y="3200400"/>
            <a:ext cx="9064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zh-CN" sz="2800" b="1">
                <a:solidFill>
                  <a:srgbClr val="FF0000"/>
                </a:solidFill>
                <a:latin typeface="Times New Roman" pitchFamily="18" charset="0"/>
              </a:rPr>
              <a:t>峡湾</a:t>
            </a:r>
            <a:endParaRPr lang="zh-CN" altLang="zh-CN" sz="28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495800" y="4953000"/>
            <a:ext cx="3727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2800" b="1">
                <a:solidFill>
                  <a:srgbClr val="FF0000"/>
                </a:solidFill>
                <a:latin typeface="Times New Roman" pitchFamily="18" charset="0"/>
              </a:rPr>
              <a:t>冰碛湖、冰碛丘陵</a:t>
            </a:r>
            <a:endParaRPr lang="zh-CN" altLang="zh-CN" sz="28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221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 descr="图片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1788" y="1752600"/>
            <a:ext cx="583723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Text Box 5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140075" y="3175"/>
            <a:ext cx="375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一、自然地理概况</a:t>
            </a:r>
          </a:p>
        </p:txBody>
      </p:sp>
      <p:sp>
        <p:nvSpPr>
          <p:cNvPr id="23563" name="AutoShape 11"/>
          <p:cNvSpPr>
            <a:spLocks/>
          </p:cNvSpPr>
          <p:nvPr/>
        </p:nvSpPr>
        <p:spPr bwMode="auto">
          <a:xfrm>
            <a:off x="219075" y="6265863"/>
            <a:ext cx="1822450" cy="515937"/>
          </a:xfrm>
          <a:prstGeom prst="borderCallout2">
            <a:avLst>
              <a:gd name="adj1" fmla="val 22167"/>
              <a:gd name="adj2" fmla="val 104181"/>
              <a:gd name="adj3" fmla="val 22167"/>
              <a:gd name="adj4" fmla="val 104181"/>
              <a:gd name="adj5" fmla="val -38917"/>
              <a:gd name="adj6" fmla="val 131116"/>
            </a:avLst>
          </a:prstGeom>
          <a:solidFill>
            <a:schemeClr val="bg1"/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r>
              <a:rPr lang="zh-CN" altLang="en-US" sz="2000" b="1">
                <a:latin typeface="宋体" pitchFamily="2" charset="-122"/>
                <a:sym typeface="Arial" pitchFamily="34" charset="0"/>
              </a:rPr>
              <a:t>地中海气候</a:t>
            </a:r>
          </a:p>
        </p:txBody>
      </p:sp>
      <p:sp>
        <p:nvSpPr>
          <p:cNvPr id="23564" name="AutoShape 12"/>
          <p:cNvSpPr>
            <a:spLocks/>
          </p:cNvSpPr>
          <p:nvPr/>
        </p:nvSpPr>
        <p:spPr bwMode="auto">
          <a:xfrm>
            <a:off x="193675" y="4314825"/>
            <a:ext cx="2352675" cy="515938"/>
          </a:xfrm>
          <a:prstGeom prst="borderCallout2">
            <a:avLst>
              <a:gd name="adj1" fmla="val 22139"/>
              <a:gd name="adj2" fmla="val 103236"/>
              <a:gd name="adj3" fmla="val 22139"/>
              <a:gd name="adj4" fmla="val 106097"/>
              <a:gd name="adj5" fmla="val 56333"/>
              <a:gd name="adj6" fmla="val 152106"/>
            </a:avLst>
          </a:prstGeom>
          <a:solidFill>
            <a:schemeClr val="bg1"/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r>
              <a:rPr lang="zh-CN" altLang="en-US" sz="2000" b="1">
                <a:latin typeface="宋体" pitchFamily="2" charset="-122"/>
                <a:sym typeface="Arial" pitchFamily="34" charset="0"/>
              </a:rPr>
              <a:t>温带海洋性气候</a:t>
            </a:r>
          </a:p>
        </p:txBody>
      </p:sp>
      <p:sp>
        <p:nvSpPr>
          <p:cNvPr id="23565" name="AutoShape 13"/>
          <p:cNvSpPr>
            <a:spLocks/>
          </p:cNvSpPr>
          <p:nvPr/>
        </p:nvSpPr>
        <p:spPr bwMode="auto">
          <a:xfrm>
            <a:off x="6819900" y="1108075"/>
            <a:ext cx="1590675" cy="515938"/>
          </a:xfrm>
          <a:prstGeom prst="borderCallout2">
            <a:avLst>
              <a:gd name="adj1" fmla="val 22139"/>
              <a:gd name="adj2" fmla="val -4792"/>
              <a:gd name="adj3" fmla="val 22139"/>
              <a:gd name="adj4" fmla="val -6667"/>
              <a:gd name="adj5" fmla="val 173556"/>
              <a:gd name="adj6" fmla="val -35606"/>
            </a:avLst>
          </a:prstGeom>
          <a:solidFill>
            <a:schemeClr val="bg1"/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r>
              <a:rPr lang="zh-CN" altLang="en-US" sz="2000" b="1">
                <a:latin typeface="宋体" pitchFamily="2" charset="-122"/>
                <a:sym typeface="Arial" pitchFamily="34" charset="0"/>
              </a:rPr>
              <a:t>极地气候</a:t>
            </a:r>
          </a:p>
        </p:txBody>
      </p:sp>
      <p:sp>
        <p:nvSpPr>
          <p:cNvPr id="23566" name="AutoShape 14"/>
          <p:cNvSpPr>
            <a:spLocks/>
          </p:cNvSpPr>
          <p:nvPr/>
        </p:nvSpPr>
        <p:spPr bwMode="auto">
          <a:xfrm>
            <a:off x="6892925" y="4229100"/>
            <a:ext cx="2057400" cy="503238"/>
          </a:xfrm>
          <a:prstGeom prst="borderCallout2">
            <a:avLst>
              <a:gd name="adj1" fmla="val 22671"/>
              <a:gd name="adj2" fmla="val -3704"/>
              <a:gd name="adj3" fmla="val 22671"/>
              <a:gd name="adj4" fmla="val -4384"/>
              <a:gd name="adj5" fmla="val 125819"/>
              <a:gd name="adj6" fmla="val -44995"/>
            </a:avLst>
          </a:prstGeom>
          <a:solidFill>
            <a:schemeClr val="bg1"/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r>
              <a:rPr lang="zh-CN" altLang="en-US" sz="2000" b="1">
                <a:latin typeface="宋体" pitchFamily="2" charset="-122"/>
                <a:sym typeface="Arial" pitchFamily="34" charset="0"/>
              </a:rPr>
              <a:t>温带大陆性气候</a:t>
            </a:r>
          </a:p>
        </p:txBody>
      </p:sp>
      <p:sp>
        <p:nvSpPr>
          <p:cNvPr id="23567" name="AutoShape 15"/>
          <p:cNvSpPr>
            <a:spLocks/>
          </p:cNvSpPr>
          <p:nvPr/>
        </p:nvSpPr>
        <p:spPr bwMode="auto">
          <a:xfrm>
            <a:off x="6613525" y="3419475"/>
            <a:ext cx="2420938" cy="482600"/>
          </a:xfrm>
          <a:prstGeom prst="borderCallout2">
            <a:avLst>
              <a:gd name="adj1" fmla="val 23685"/>
              <a:gd name="adj2" fmla="val -3148"/>
              <a:gd name="adj3" fmla="val 23685"/>
              <a:gd name="adj4" fmla="val -3148"/>
              <a:gd name="adj5" fmla="val -44606"/>
              <a:gd name="adj6" fmla="val -18958"/>
            </a:avLst>
          </a:prstGeom>
          <a:solidFill>
            <a:schemeClr val="bg1"/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r>
              <a:rPr lang="zh-CN" altLang="en-US" sz="2000" b="1">
                <a:latin typeface="宋体" pitchFamily="2" charset="-122"/>
                <a:sym typeface="Arial" pitchFamily="34" charset="0"/>
              </a:rPr>
              <a:t>亚寒带针叶林气候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43061" y="725239"/>
            <a:ext cx="5340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说说欧洲的气候类型</a:t>
            </a:r>
            <a:endParaRPr lang="zh-CN" altLang="en-US" sz="2400" b="1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75334" y="749663"/>
            <a:ext cx="3592657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</a:t>
            </a:r>
            <a:r>
              <a:rPr lang="zh-CN" altLang="en-US" sz="2400" b="1" dirty="0"/>
              <a:t>气候——海洋性显著</a:t>
            </a:r>
            <a:endParaRPr lang="zh-CN" altLang="en-US" dirty="0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0" y="1238251"/>
            <a:ext cx="3268663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(1)气候类型及分布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6970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5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5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5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build="allAtOnce" bldLvl="0" animBg="1"/>
      <p:bldP spid="23564" grpId="0" build="allAtOnce" bldLvl="0" animBg="1"/>
      <p:bldP spid="23565" grpId="0" build="allAtOnce" bldLvl="0" animBg="1"/>
      <p:bldP spid="23566" grpId="0" build="allAtOnce" bldLvl="0" animBg="1"/>
      <p:bldP spid="23567" grpId="0" build="allAtOnce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6" name="Text Box 7"/>
          <p:cNvSpPr txBox="1">
            <a:spLocks noChangeArrowheads="1"/>
          </p:cNvSpPr>
          <p:nvPr/>
        </p:nvSpPr>
        <p:spPr bwMode="auto">
          <a:xfrm>
            <a:off x="400050" y="1185863"/>
            <a:ext cx="3268663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latin typeface="宋体" pitchFamily="2" charset="-122"/>
                <a:sym typeface="Arial" pitchFamily="34" charset="0"/>
              </a:rPr>
              <a:t>(1)气候类型及分布</a:t>
            </a:r>
            <a:endParaRPr lang="zh-CN" altLang="en-US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866775" y="4581525"/>
            <a:ext cx="3711575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FF0000"/>
                </a:solidFill>
              </a:rPr>
              <a:t>西部：温带海洋性气候</a:t>
            </a:r>
            <a:endParaRPr lang="zh-CN" altLang="en-US" sz="2400" b="1">
              <a:solidFill>
                <a:srgbClr val="0000CC"/>
              </a:solidFill>
            </a:endParaRPr>
          </a:p>
          <a:p>
            <a:pPr eaLnBrk="0" hangingPunct="0"/>
            <a:endParaRPr lang="zh-CN" altLang="en-US" sz="2400" b="1">
              <a:solidFill>
                <a:srgbClr val="0000CC"/>
              </a:solidFill>
            </a:endParaRPr>
          </a:p>
          <a:p>
            <a:pPr eaLnBrk="0" hangingPunct="0"/>
            <a:r>
              <a:rPr lang="zh-CN" altLang="en-US" sz="2400" b="1">
                <a:solidFill>
                  <a:srgbClr val="FF0000"/>
                </a:solidFill>
              </a:rPr>
              <a:t>东部：温带大陆性气候</a:t>
            </a:r>
            <a:endParaRPr lang="zh-CN" altLang="en-US" sz="2400" b="1">
              <a:solidFill>
                <a:srgbClr val="0000CC"/>
              </a:solidFill>
            </a:endParaRPr>
          </a:p>
        </p:txBody>
      </p:sp>
      <p:pic>
        <p:nvPicPr>
          <p:cNvPr id="56328" name="Picture 9" descr="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30675" y="1077913"/>
            <a:ext cx="4946650" cy="515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9" name="Text Box 10"/>
          <p:cNvSpPr txBox="1">
            <a:spLocks noChangeArrowheads="1"/>
          </p:cNvSpPr>
          <p:nvPr/>
        </p:nvSpPr>
        <p:spPr bwMode="auto">
          <a:xfrm>
            <a:off x="1588" y="2349500"/>
            <a:ext cx="85248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CC"/>
                </a:solidFill>
                <a:sym typeface="Arial" pitchFamily="34" charset="0"/>
              </a:rPr>
              <a:t>南北</a:t>
            </a:r>
          </a:p>
          <a:p>
            <a:pPr eaLnBrk="0" hangingPunct="0"/>
            <a:r>
              <a:rPr lang="zh-CN" altLang="en-US" sz="2400" b="1">
                <a:solidFill>
                  <a:srgbClr val="0000CC"/>
                </a:solidFill>
                <a:sym typeface="Arial" pitchFamily="34" charset="0"/>
              </a:rPr>
              <a:t>差异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866775" y="2178050"/>
            <a:ext cx="2801938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FF0000"/>
                </a:solidFill>
                <a:sym typeface="Arial" pitchFamily="34" charset="0"/>
              </a:rPr>
              <a:t>北部：极地气候</a:t>
            </a:r>
          </a:p>
          <a:p>
            <a:pPr eaLnBrk="0" hangingPunct="0"/>
            <a:endParaRPr lang="zh-CN" altLang="zh-CN" sz="2400" b="1">
              <a:solidFill>
                <a:srgbClr val="FF0000"/>
              </a:solidFill>
              <a:sym typeface="Arial" pitchFamily="34" charset="0"/>
            </a:endParaRPr>
          </a:p>
          <a:p>
            <a:pPr eaLnBrk="0" hangingPunct="0"/>
            <a:r>
              <a:rPr lang="zh-CN" altLang="en-US" sz="2400" b="1">
                <a:solidFill>
                  <a:srgbClr val="FF0000"/>
                </a:solidFill>
                <a:sym typeface="Arial" pitchFamily="34" charset="0"/>
              </a:rPr>
              <a:t>南部：地中海气候</a:t>
            </a:r>
          </a:p>
        </p:txBody>
      </p:sp>
      <p:sp>
        <p:nvSpPr>
          <p:cNvPr id="56331" name="Text Box 12"/>
          <p:cNvSpPr txBox="1">
            <a:spLocks noChangeArrowheads="1"/>
          </p:cNvSpPr>
          <p:nvPr/>
        </p:nvSpPr>
        <p:spPr bwMode="auto">
          <a:xfrm>
            <a:off x="6350" y="4779963"/>
            <a:ext cx="835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CC"/>
                </a:solidFill>
                <a:sym typeface="Arial" pitchFamily="34" charset="0"/>
              </a:rPr>
              <a:t>东西</a:t>
            </a:r>
          </a:p>
          <a:p>
            <a:pPr eaLnBrk="0" hangingPunct="0"/>
            <a:r>
              <a:rPr lang="zh-CN" altLang="en-US" sz="2400" b="1">
                <a:solidFill>
                  <a:srgbClr val="0000CC"/>
                </a:solidFill>
                <a:sym typeface="Arial" pitchFamily="34" charset="0"/>
              </a:rPr>
              <a:t>差异</a:t>
            </a:r>
          </a:p>
        </p:txBody>
      </p:sp>
      <p:sp>
        <p:nvSpPr>
          <p:cNvPr id="56332" name="AutoShape 13"/>
          <p:cNvSpPr>
            <a:spLocks/>
          </p:cNvSpPr>
          <p:nvPr/>
        </p:nvSpPr>
        <p:spPr bwMode="auto">
          <a:xfrm>
            <a:off x="842963" y="2239963"/>
            <a:ext cx="76200" cy="1152525"/>
          </a:xfrm>
          <a:prstGeom prst="leftBrace">
            <a:avLst>
              <a:gd name="adj1" fmla="val 125972"/>
              <a:gd name="adj2" fmla="val 50000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6333" name="AutoShape 14"/>
          <p:cNvSpPr>
            <a:spLocks/>
          </p:cNvSpPr>
          <p:nvPr/>
        </p:nvSpPr>
        <p:spPr bwMode="auto">
          <a:xfrm>
            <a:off x="815975" y="4594225"/>
            <a:ext cx="76200" cy="1152525"/>
          </a:xfrm>
          <a:prstGeom prst="leftBrace">
            <a:avLst>
              <a:gd name="adj1" fmla="val 125972"/>
              <a:gd name="adj2" fmla="val 50000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75334" y="749663"/>
            <a:ext cx="3592657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</a:t>
            </a:r>
            <a:r>
              <a:rPr lang="zh-CN" altLang="en-US" sz="2400" b="1" dirty="0"/>
              <a:t>气候——海洋性显著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6017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Text Box 8"/>
          <p:cNvSpPr txBox="1">
            <a:spLocks noChangeArrowheads="1"/>
          </p:cNvSpPr>
          <p:nvPr/>
        </p:nvSpPr>
        <p:spPr bwMode="auto">
          <a:xfrm>
            <a:off x="400050" y="1185863"/>
            <a:ext cx="326866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(2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)温带海洋性气候</a:t>
            </a:r>
            <a:endParaRPr lang="zh-CN" altLang="en-US" sz="2400" b="1" dirty="0">
              <a:latin typeface="宋体" pitchFamily="2" charset="-122"/>
              <a:sym typeface="Arial" pitchFamily="34" charset="0"/>
            </a:endParaRPr>
          </a:p>
        </p:txBody>
      </p:sp>
      <p:pic>
        <p:nvPicPr>
          <p:cNvPr id="57352" name="Picture 9"/>
          <p:cNvPicPr>
            <a:picLocks noChangeAspect="1" noChangeArrowheads="1"/>
          </p:cNvPicPr>
          <p:nvPr/>
        </p:nvPicPr>
        <p:blipFill>
          <a:blip r:embed="rId2">
            <a:lum bright="-30000" contrast="42000"/>
          </a:blip>
          <a:srcRect t="28189" b="28252"/>
          <a:stretch>
            <a:fillRect/>
          </a:stretch>
        </p:blipFill>
        <p:spPr bwMode="auto">
          <a:xfrm>
            <a:off x="1423988" y="2486025"/>
            <a:ext cx="6488112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3" name="Text Box 10"/>
          <p:cNvSpPr txBox="1">
            <a:spLocks noChangeArrowheads="1"/>
          </p:cNvSpPr>
          <p:nvPr/>
        </p:nvSpPr>
        <p:spPr bwMode="auto">
          <a:xfrm>
            <a:off x="4100513" y="765493"/>
            <a:ext cx="49466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宋体" pitchFamily="2" charset="-122"/>
              </a:rPr>
              <a:t>思考：</a:t>
            </a:r>
            <a:r>
              <a:rPr lang="zh-CN" altLang="en-US" sz="2400" b="1" dirty="0">
                <a:latin typeface="宋体" pitchFamily="2" charset="-122"/>
              </a:rPr>
              <a:t>分析图中四个城市气温、降  </a:t>
            </a:r>
          </a:p>
          <a:p>
            <a:r>
              <a:rPr lang="zh-CN" altLang="en-US" sz="2400" b="1" dirty="0">
                <a:latin typeface="宋体" pitchFamily="2" charset="-122"/>
              </a:rPr>
              <a:t>      水的变化规律并说明原因？ 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219075" y="1752600"/>
            <a:ext cx="8828088" cy="1190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0170" tIns="46990" rIns="90170" bIns="46990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规律：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降水量自西向东逐渐减少，年温差自西向东逐渐增大</a:t>
            </a:r>
            <a:r>
              <a:rPr lang="zh-CN" altLang="en-US" sz="2400" b="1">
                <a:latin typeface="宋体" pitchFamily="2" charset="-122"/>
                <a:sym typeface="Arial" pitchFamily="34" charset="0"/>
              </a:rPr>
              <a:t>。</a:t>
            </a:r>
          </a:p>
          <a:p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原因：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自西向东，距离海洋越来越远，气候的海洋性逐渐减小，</a:t>
            </a:r>
          </a:p>
          <a:p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      大陆性逐渐增强。  </a:t>
            </a:r>
          </a:p>
        </p:txBody>
      </p:sp>
      <p:sp>
        <p:nvSpPr>
          <p:cNvPr id="57355" name="Oval 12"/>
          <p:cNvSpPr>
            <a:spLocks noChangeArrowheads="1"/>
          </p:cNvSpPr>
          <p:nvPr/>
        </p:nvSpPr>
        <p:spPr bwMode="auto">
          <a:xfrm>
            <a:off x="2247900" y="3468688"/>
            <a:ext cx="180975" cy="19843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7356" name="Oval 13"/>
          <p:cNvSpPr>
            <a:spLocks noChangeArrowheads="1"/>
          </p:cNvSpPr>
          <p:nvPr/>
        </p:nvSpPr>
        <p:spPr bwMode="auto">
          <a:xfrm>
            <a:off x="3286125" y="3643313"/>
            <a:ext cx="180975" cy="19843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7357" name="Oval 14"/>
          <p:cNvSpPr>
            <a:spLocks noChangeArrowheads="1"/>
          </p:cNvSpPr>
          <p:nvPr/>
        </p:nvSpPr>
        <p:spPr bwMode="auto">
          <a:xfrm>
            <a:off x="4816475" y="3746500"/>
            <a:ext cx="180975" cy="198438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7358" name="Oval 15"/>
          <p:cNvSpPr>
            <a:spLocks noChangeArrowheads="1"/>
          </p:cNvSpPr>
          <p:nvPr/>
        </p:nvSpPr>
        <p:spPr bwMode="auto">
          <a:xfrm>
            <a:off x="6126163" y="4114800"/>
            <a:ext cx="180975" cy="198438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5616" name="Picture 16" descr="未标题-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8" y="4549775"/>
            <a:ext cx="8964612" cy="220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文本框 17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75334" y="749663"/>
            <a:ext cx="3592657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</a:t>
            </a:r>
            <a:r>
              <a:rPr lang="zh-CN" altLang="en-US" sz="2400" b="1" dirty="0"/>
              <a:t>气候——海洋性显著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9443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2" descr="未命名"/>
          <p:cNvPicPr>
            <a:picLocks noChangeAspect="1" noChangeArrowheads="1"/>
          </p:cNvPicPr>
          <p:nvPr/>
        </p:nvPicPr>
        <p:blipFill>
          <a:blip r:embed="rId2">
            <a:lum bright="-6000" contrast="12000"/>
          </a:blip>
          <a:srcRect/>
          <a:stretch>
            <a:fillRect/>
          </a:stretch>
        </p:blipFill>
        <p:spPr bwMode="auto">
          <a:xfrm>
            <a:off x="4873625" y="406400"/>
            <a:ext cx="4246563" cy="3905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0" y="1812925"/>
            <a:ext cx="4860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思考：</a:t>
            </a:r>
            <a:r>
              <a:rPr lang="zh-CN" altLang="en-US" sz="2400" b="1">
                <a:latin typeface="宋体" pitchFamily="2" charset="-122"/>
                <a:sym typeface="Arial" pitchFamily="34" charset="0"/>
              </a:rPr>
              <a:t>分析欧洲西部温带海洋性气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latin typeface="宋体" pitchFamily="2" charset="-122"/>
                <a:sym typeface="Arial" pitchFamily="34" charset="0"/>
              </a:rPr>
              <a:t>      候显著的原因。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9525" y="5303838"/>
            <a:ext cx="911225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b="1">
                <a:solidFill>
                  <a:srgbClr val="0000CC"/>
                </a:solidFill>
              </a:rPr>
              <a:t>③地形：</a:t>
            </a:r>
            <a:r>
              <a:rPr lang="zh-CN" altLang="en-US" sz="2400" b="1">
                <a:solidFill>
                  <a:srgbClr val="FF0000"/>
                </a:solidFill>
              </a:rPr>
              <a:t>中部为平原，阿尔卑斯山的东西走向利于海洋湿润气流深入内陆；海岸曲折，使海洋影响深入内陆；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47625" y="3570288"/>
            <a:ext cx="489902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b="1">
                <a:solidFill>
                  <a:srgbClr val="0000CC"/>
                </a:solidFill>
                <a:latin typeface="宋体" pitchFamily="2" charset="-122"/>
              </a:rPr>
              <a:t>①纬度：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大部分地区位于北纬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40°-60°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之间，地处温带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-1588" y="4503738"/>
            <a:ext cx="9121776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>
                <a:solidFill>
                  <a:srgbClr val="0000CC"/>
                </a:solidFill>
              </a:rPr>
              <a:t>②海陆和大气环流：</a:t>
            </a:r>
            <a:r>
              <a:rPr lang="zh-CN" altLang="en-US" sz="2400" b="1">
                <a:solidFill>
                  <a:srgbClr val="FF0000"/>
                </a:solidFill>
              </a:rPr>
              <a:t>西临大西洋，大部分处于西风带，盛行西风从海洋上带来大量水汽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47625" y="6135688"/>
            <a:ext cx="884555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b="1">
                <a:solidFill>
                  <a:srgbClr val="0000CC"/>
                </a:solidFill>
              </a:rPr>
              <a:t>④暖流：</a:t>
            </a:r>
            <a:r>
              <a:rPr lang="zh-CN" altLang="en-US" sz="2400" b="1">
                <a:solidFill>
                  <a:srgbClr val="FF0000"/>
                </a:solidFill>
              </a:rPr>
              <a:t>沿岸北大西洋暖流流经增温增湿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75334" y="749663"/>
            <a:ext cx="3592657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</a:t>
            </a:r>
            <a:r>
              <a:rPr lang="zh-CN" altLang="en-US" sz="2400" b="1" dirty="0"/>
              <a:t>气候——海洋性显著</a:t>
            </a:r>
            <a:endParaRPr lang="zh-CN" altLang="en-US" dirty="0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00050" y="1185863"/>
            <a:ext cx="326866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(2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)温带海洋性气候</a:t>
            </a:r>
            <a:endParaRPr lang="zh-CN" altLang="en-US" sz="2400" b="1" dirty="0">
              <a:latin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582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4" grpId="0"/>
      <p:bldP spid="26635" grpId="0"/>
      <p:bldP spid="26636" grpId="0"/>
      <p:bldP spid="266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ChangeArrowheads="1"/>
          </p:cNvSpPr>
          <p:nvPr/>
        </p:nvSpPr>
        <p:spPr bwMode="auto">
          <a:xfrm>
            <a:off x="58979" y="1643490"/>
            <a:ext cx="5724525" cy="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思考：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温带海洋性气候的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特点、植被类型及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气候对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农业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的影响。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19075" y="4219574"/>
            <a:ext cx="8716963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特点：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冬季温和，夏季凉爽，全年降水季节分配较均匀。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                  （全年温和多雨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）</a:t>
            </a:r>
            <a:endParaRPr lang="en-US" altLang="zh-CN" sz="2400" b="1" dirty="0" smtClean="0">
              <a:solidFill>
                <a:srgbClr val="FF0000"/>
              </a:solidFill>
              <a:latin typeface="宋体" pitchFamily="2" charset="-122"/>
              <a:sym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u="sng" dirty="0">
                <a:latin typeface="楷体" panose="02010609060101010101" charset="-122"/>
                <a:ea typeface="楷体" panose="02010609060101010101" charset="-122"/>
                <a:sym typeface="+mn-ea"/>
              </a:rPr>
              <a:t>植被为</a:t>
            </a:r>
            <a:r>
              <a:rPr lang="zh-CN" altLang="en-US" sz="2400" b="1" u="sng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温带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落叶阔叶林</a:t>
            </a:r>
            <a:endParaRPr lang="zh-CN" altLang="en-US" sz="2400" b="1" dirty="0">
              <a:solidFill>
                <a:srgbClr val="FF0000"/>
              </a:solidFill>
              <a:latin typeface="宋体" pitchFamily="2" charset="-122"/>
              <a:sym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对农业影响：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降雨较多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，日照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较少，光热条件不足,不利于农作物成熟，而有利于多汁牧草生长，对发展畜牧业有利。</a:t>
            </a:r>
          </a:p>
        </p:txBody>
      </p:sp>
      <p:pic>
        <p:nvPicPr>
          <p:cNvPr id="59401" name="Picture 10" descr="4afbfbedab64034f5e793829afc379310a551d6c[1]"/>
          <p:cNvPicPr>
            <a:picLocks noChangeAspect="1" noChangeArrowheads="1"/>
          </p:cNvPicPr>
          <p:nvPr/>
        </p:nvPicPr>
        <p:blipFill>
          <a:blip r:embed="rId2"/>
          <a:srcRect l="5878" t="56921" r="67552" b="14034"/>
          <a:stretch>
            <a:fillRect/>
          </a:stretch>
        </p:blipFill>
        <p:spPr bwMode="auto">
          <a:xfrm>
            <a:off x="3647901" y="2257173"/>
            <a:ext cx="1621642" cy="198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75334" y="749663"/>
            <a:ext cx="3592657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</a:t>
            </a:r>
            <a:r>
              <a:rPr lang="zh-CN" altLang="en-US" sz="2400" b="1" dirty="0"/>
              <a:t>气候——海洋性显著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158971" y="32783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15" name="Picture 9" descr="图片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8629" y="1211328"/>
            <a:ext cx="2790825" cy="29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00050" y="1185863"/>
            <a:ext cx="326866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(2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)温带海洋性气候</a:t>
            </a:r>
            <a:endParaRPr lang="zh-CN" altLang="en-US" sz="2400" b="1" dirty="0">
              <a:latin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060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2" descr="http://e.hiphotos.baidu.com/nuomi/wh=470,285/sign=a1f6b9ddce11728b30788426ffcceffc/caef76094b36acaf5e2ba0b07fd98d1000e99cb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447675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Text Box 3"/>
          <p:cNvSpPr txBox="1">
            <a:spLocks noChangeArrowheads="1"/>
          </p:cNvSpPr>
          <p:nvPr/>
        </p:nvSpPr>
        <p:spPr bwMode="auto">
          <a:xfrm>
            <a:off x="0" y="0"/>
            <a:ext cx="50292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000" b="1">
                <a:latin typeface="Calibri" pitchFamily="34" charset="0"/>
              </a:rPr>
              <a:t>欧洲人的饮食文化比较丰富，由于气候的原因，爱吃牛、羊肉和奶制品等，当然，各个国家更有自己特有的美食，如意大利面条、比萨饼、法国烩羊腿、德国汉堡包等等都是世界著名的美食品。</a:t>
            </a:r>
          </a:p>
        </p:txBody>
      </p:sp>
      <p:sp>
        <p:nvSpPr>
          <p:cNvPr id="17411" name="Rectangle 6"/>
          <p:cNvSpPr>
            <a:spLocks noChangeArrowheads="1"/>
          </p:cNvSpPr>
          <p:nvPr/>
        </p:nvSpPr>
        <p:spPr bwMode="auto">
          <a:xfrm>
            <a:off x="3581400" y="4038600"/>
            <a:ext cx="882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zh-CN" b="1">
                <a:latin typeface="Calibri" pitchFamily="34" charset="0"/>
              </a:rPr>
              <a:t>比萨饼</a:t>
            </a:r>
          </a:p>
        </p:txBody>
      </p:sp>
      <p:sp>
        <p:nvSpPr>
          <p:cNvPr id="17412" name="Picture 10" descr="http://i3.dpfile.com/2009-07-23/2385221_b.jpg"/>
          <p:cNvSpPr>
            <a:spLocks noChangeAspect="1" noChangeArrowheads="1"/>
          </p:cNvSpPr>
          <p:nvPr/>
        </p:nvSpPr>
        <p:spPr bwMode="auto">
          <a:xfrm>
            <a:off x="4479925" y="3733800"/>
            <a:ext cx="46640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3" name="矩形 8"/>
          <p:cNvSpPr>
            <a:spLocks noChangeArrowheads="1"/>
          </p:cNvSpPr>
          <p:nvPr/>
        </p:nvSpPr>
        <p:spPr bwMode="auto">
          <a:xfrm>
            <a:off x="7797800" y="4343400"/>
            <a:ext cx="1346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zh-CN" b="1">
                <a:latin typeface="Calibri" pitchFamily="34" charset="0"/>
              </a:rPr>
              <a:t>法国烩羊腿</a:t>
            </a:r>
            <a:endParaRPr lang="zh-CN" altLang="en-US"/>
          </a:p>
        </p:txBody>
      </p:sp>
      <p:sp>
        <p:nvSpPr>
          <p:cNvPr id="17414" name="Picture 14" descr="http://pic59.nipic.com/file/20150130/20414937_093822794599_2.jpg"/>
          <p:cNvSpPr>
            <a:spLocks noChangeAspect="1" noChangeArrowheads="1"/>
          </p:cNvSpPr>
          <p:nvPr/>
        </p:nvSpPr>
        <p:spPr bwMode="auto">
          <a:xfrm>
            <a:off x="4918075" y="0"/>
            <a:ext cx="42259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7924800" y="2667000"/>
            <a:ext cx="137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b="1">
                <a:latin typeface="Calibri" pitchFamily="34" charset="0"/>
              </a:rPr>
              <a:t>意大利面</a:t>
            </a:r>
          </a:p>
        </p:txBody>
      </p:sp>
      <p:pic>
        <p:nvPicPr>
          <p:cNvPr id="17416" name="Picture 4" descr="D:\处一下学期课件\活动\542166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362450"/>
            <a:ext cx="38100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2590800" y="6488113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b="1">
                <a:latin typeface="Calibri" pitchFamily="34" charset="0"/>
              </a:rPr>
              <a:t>丹麦锦菜</a:t>
            </a:r>
          </a:p>
        </p:txBody>
      </p:sp>
      <p:pic>
        <p:nvPicPr>
          <p:cNvPr id="17418" name="Picture 11"/>
          <p:cNvPicPr>
            <a:picLocks noChangeAspect="1" noChangeArrowheads="1"/>
          </p:cNvPicPr>
          <p:nvPr/>
        </p:nvPicPr>
        <p:blipFill>
          <a:blip r:embed="rId4"/>
          <a:srcRect r="-56"/>
          <a:stretch>
            <a:fillRect/>
          </a:stretch>
        </p:blipFill>
        <p:spPr bwMode="auto">
          <a:xfrm>
            <a:off x="5029200" y="152400"/>
            <a:ext cx="39528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9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2892425"/>
            <a:ext cx="2971800" cy="396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0733697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098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欧洲西部地形"/>
          <p:cNvPicPr>
            <a:picLocks noChangeAspect="1"/>
          </p:cNvPicPr>
          <p:nvPr/>
        </p:nvPicPr>
        <p:blipFill>
          <a:blip r:embed="rId2"/>
          <a:srcRect l="14407" r="699" b="888"/>
          <a:stretch>
            <a:fillRect/>
          </a:stretch>
        </p:blipFill>
        <p:spPr>
          <a:xfrm>
            <a:off x="4536034" y="1728470"/>
            <a:ext cx="4528185" cy="49841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2250" y="1809750"/>
            <a:ext cx="336486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 smtClean="0">
                <a:latin typeface="+mj-ea"/>
                <a:ea typeface="+mj-ea"/>
                <a:cs typeface="+mn-ea"/>
                <a:sym typeface="+mn-ea"/>
              </a:rPr>
              <a:t>(1)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  <a:cs typeface="+mn-ea"/>
              </a:rPr>
              <a:t>温带海洋性气候</a:t>
            </a:r>
            <a:endParaRPr lang="zh-CN" altLang="en-US" sz="2800" b="1" dirty="0">
              <a:solidFill>
                <a:schemeClr val="tx1"/>
              </a:solidFill>
              <a:latin typeface="+mn-ea"/>
              <a:ea typeface="楷体" panose="02010609060101010101" charset="-122"/>
              <a:cs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36034" y="1728013"/>
            <a:ext cx="3319145" cy="3697605"/>
            <a:chOff x="6968" y="2223"/>
            <a:chExt cx="5227" cy="5823"/>
          </a:xfrm>
        </p:grpSpPr>
        <p:sp>
          <p:nvSpPr>
            <p:cNvPr id="4" name="任意多边形 3"/>
            <p:cNvSpPr/>
            <p:nvPr/>
          </p:nvSpPr>
          <p:spPr>
            <a:xfrm>
              <a:off x="6968" y="6452"/>
              <a:ext cx="2629" cy="1120"/>
            </a:xfrm>
            <a:custGeom>
              <a:avLst/>
              <a:gdLst>
                <a:gd name="connisteX0" fmla="*/ 0 w 1621790"/>
                <a:gd name="connsiteY0" fmla="*/ 711200 h 711200"/>
                <a:gd name="connisteX1" fmla="*/ 71120 w 1621790"/>
                <a:gd name="connsiteY1" fmla="*/ 640080 h 711200"/>
                <a:gd name="connisteX2" fmla="*/ 156210 w 1621790"/>
                <a:gd name="connsiteY2" fmla="*/ 612140 h 711200"/>
                <a:gd name="connisteX3" fmla="*/ 227330 w 1621790"/>
                <a:gd name="connsiteY3" fmla="*/ 583565 h 711200"/>
                <a:gd name="connisteX4" fmla="*/ 298450 w 1621790"/>
                <a:gd name="connsiteY4" fmla="*/ 568960 h 711200"/>
                <a:gd name="connisteX5" fmla="*/ 370205 w 1621790"/>
                <a:gd name="connsiteY5" fmla="*/ 541020 h 711200"/>
                <a:gd name="connisteX6" fmla="*/ 441325 w 1621790"/>
                <a:gd name="connsiteY6" fmla="*/ 497840 h 711200"/>
                <a:gd name="connisteX7" fmla="*/ 512445 w 1621790"/>
                <a:gd name="connsiteY7" fmla="*/ 441325 h 711200"/>
                <a:gd name="connisteX8" fmla="*/ 583565 w 1621790"/>
                <a:gd name="connsiteY8" fmla="*/ 412750 h 711200"/>
                <a:gd name="connisteX9" fmla="*/ 654685 w 1621790"/>
                <a:gd name="connsiteY9" fmla="*/ 412750 h 711200"/>
                <a:gd name="connisteX10" fmla="*/ 725805 w 1621790"/>
                <a:gd name="connsiteY10" fmla="*/ 398780 h 711200"/>
                <a:gd name="connisteX11" fmla="*/ 796925 w 1621790"/>
                <a:gd name="connsiteY11" fmla="*/ 370205 h 711200"/>
                <a:gd name="connisteX12" fmla="*/ 868045 w 1621790"/>
                <a:gd name="connsiteY12" fmla="*/ 355600 h 711200"/>
                <a:gd name="connisteX13" fmla="*/ 939165 w 1621790"/>
                <a:gd name="connsiteY13" fmla="*/ 327025 h 711200"/>
                <a:gd name="connisteX14" fmla="*/ 1010285 w 1621790"/>
                <a:gd name="connsiteY14" fmla="*/ 327025 h 711200"/>
                <a:gd name="connisteX15" fmla="*/ 1081405 w 1621790"/>
                <a:gd name="connsiteY15" fmla="*/ 327025 h 711200"/>
                <a:gd name="connisteX16" fmla="*/ 1152525 w 1621790"/>
                <a:gd name="connsiteY16" fmla="*/ 299085 h 711200"/>
                <a:gd name="connisteX17" fmla="*/ 1223645 w 1621790"/>
                <a:gd name="connsiteY17" fmla="*/ 284480 h 711200"/>
                <a:gd name="connisteX18" fmla="*/ 1294765 w 1621790"/>
                <a:gd name="connsiteY18" fmla="*/ 270510 h 711200"/>
                <a:gd name="connisteX19" fmla="*/ 1365885 w 1621790"/>
                <a:gd name="connsiteY19" fmla="*/ 241935 h 711200"/>
                <a:gd name="connisteX20" fmla="*/ 1437005 w 1621790"/>
                <a:gd name="connsiteY20" fmla="*/ 170815 h 711200"/>
                <a:gd name="connisteX21" fmla="*/ 1508125 w 1621790"/>
                <a:gd name="connsiteY21" fmla="*/ 128270 h 711200"/>
                <a:gd name="connisteX22" fmla="*/ 1579245 w 1621790"/>
                <a:gd name="connsiteY22" fmla="*/ 71120 h 711200"/>
                <a:gd name="connisteX23" fmla="*/ 1621790 w 1621790"/>
                <a:gd name="connsiteY23" fmla="*/ 0 h 711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</a:cxnLst>
              <a:rect l="l" t="t" r="r" b="b"/>
              <a:pathLst>
                <a:path w="1621790" h="711200">
                  <a:moveTo>
                    <a:pt x="0" y="711200"/>
                  </a:moveTo>
                  <a:cubicBezTo>
                    <a:pt x="12700" y="697230"/>
                    <a:pt x="40005" y="659765"/>
                    <a:pt x="71120" y="640080"/>
                  </a:cubicBezTo>
                  <a:cubicBezTo>
                    <a:pt x="102235" y="620395"/>
                    <a:pt x="125095" y="623570"/>
                    <a:pt x="156210" y="612140"/>
                  </a:cubicBezTo>
                  <a:cubicBezTo>
                    <a:pt x="187325" y="600710"/>
                    <a:pt x="198755" y="592455"/>
                    <a:pt x="227330" y="583565"/>
                  </a:cubicBezTo>
                  <a:cubicBezTo>
                    <a:pt x="255905" y="574675"/>
                    <a:pt x="269875" y="577215"/>
                    <a:pt x="298450" y="568960"/>
                  </a:cubicBezTo>
                  <a:cubicBezTo>
                    <a:pt x="327025" y="560705"/>
                    <a:pt x="341630" y="554990"/>
                    <a:pt x="370205" y="541020"/>
                  </a:cubicBezTo>
                  <a:cubicBezTo>
                    <a:pt x="398780" y="527050"/>
                    <a:pt x="412750" y="517525"/>
                    <a:pt x="441325" y="497840"/>
                  </a:cubicBezTo>
                  <a:cubicBezTo>
                    <a:pt x="469900" y="478155"/>
                    <a:pt x="483870" y="458470"/>
                    <a:pt x="512445" y="441325"/>
                  </a:cubicBezTo>
                  <a:cubicBezTo>
                    <a:pt x="541020" y="424180"/>
                    <a:pt x="554990" y="418465"/>
                    <a:pt x="583565" y="412750"/>
                  </a:cubicBezTo>
                  <a:cubicBezTo>
                    <a:pt x="612140" y="407035"/>
                    <a:pt x="626110" y="415290"/>
                    <a:pt x="654685" y="412750"/>
                  </a:cubicBezTo>
                  <a:cubicBezTo>
                    <a:pt x="683260" y="410210"/>
                    <a:pt x="697230" y="407035"/>
                    <a:pt x="725805" y="398780"/>
                  </a:cubicBezTo>
                  <a:cubicBezTo>
                    <a:pt x="754380" y="390525"/>
                    <a:pt x="768350" y="379095"/>
                    <a:pt x="796925" y="370205"/>
                  </a:cubicBezTo>
                  <a:cubicBezTo>
                    <a:pt x="825500" y="361315"/>
                    <a:pt x="839470" y="364490"/>
                    <a:pt x="868045" y="355600"/>
                  </a:cubicBezTo>
                  <a:cubicBezTo>
                    <a:pt x="896620" y="346710"/>
                    <a:pt x="910590" y="332740"/>
                    <a:pt x="939165" y="327025"/>
                  </a:cubicBezTo>
                  <a:cubicBezTo>
                    <a:pt x="967740" y="321310"/>
                    <a:pt x="981710" y="327025"/>
                    <a:pt x="1010285" y="327025"/>
                  </a:cubicBezTo>
                  <a:cubicBezTo>
                    <a:pt x="1038860" y="327025"/>
                    <a:pt x="1052830" y="332740"/>
                    <a:pt x="1081405" y="327025"/>
                  </a:cubicBezTo>
                  <a:cubicBezTo>
                    <a:pt x="1109980" y="321310"/>
                    <a:pt x="1123950" y="307340"/>
                    <a:pt x="1152525" y="299085"/>
                  </a:cubicBezTo>
                  <a:cubicBezTo>
                    <a:pt x="1181100" y="290830"/>
                    <a:pt x="1195070" y="290195"/>
                    <a:pt x="1223645" y="284480"/>
                  </a:cubicBezTo>
                  <a:cubicBezTo>
                    <a:pt x="1252220" y="278765"/>
                    <a:pt x="1266190" y="278765"/>
                    <a:pt x="1294765" y="270510"/>
                  </a:cubicBezTo>
                  <a:cubicBezTo>
                    <a:pt x="1323340" y="262255"/>
                    <a:pt x="1337310" y="261620"/>
                    <a:pt x="1365885" y="241935"/>
                  </a:cubicBezTo>
                  <a:cubicBezTo>
                    <a:pt x="1394460" y="222250"/>
                    <a:pt x="1408430" y="193675"/>
                    <a:pt x="1437005" y="170815"/>
                  </a:cubicBezTo>
                  <a:cubicBezTo>
                    <a:pt x="1465580" y="147955"/>
                    <a:pt x="1479550" y="147955"/>
                    <a:pt x="1508125" y="128270"/>
                  </a:cubicBezTo>
                  <a:cubicBezTo>
                    <a:pt x="1536700" y="108585"/>
                    <a:pt x="1556385" y="96520"/>
                    <a:pt x="1579245" y="71120"/>
                  </a:cubicBezTo>
                  <a:cubicBezTo>
                    <a:pt x="1602105" y="45720"/>
                    <a:pt x="1614805" y="13335"/>
                    <a:pt x="1621790" y="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968" y="4470"/>
              <a:ext cx="2853" cy="1646"/>
            </a:xfrm>
            <a:custGeom>
              <a:avLst/>
              <a:gdLst>
                <a:gd name="connisteX0" fmla="*/ 0 w 1778000"/>
                <a:gd name="connsiteY0" fmla="*/ 1045068 h 1045068"/>
                <a:gd name="connisteX1" fmla="*/ 56515 w 1778000"/>
                <a:gd name="connsiteY1" fmla="*/ 973948 h 1045068"/>
                <a:gd name="connisteX2" fmla="*/ 127635 w 1778000"/>
                <a:gd name="connsiteY2" fmla="*/ 888858 h 1045068"/>
                <a:gd name="connisteX3" fmla="*/ 198755 w 1778000"/>
                <a:gd name="connsiteY3" fmla="*/ 817738 h 1045068"/>
                <a:gd name="connisteX4" fmla="*/ 241300 w 1778000"/>
                <a:gd name="connsiteY4" fmla="*/ 732013 h 1045068"/>
                <a:gd name="connisteX5" fmla="*/ 284480 w 1778000"/>
                <a:gd name="connsiteY5" fmla="*/ 646923 h 1045068"/>
                <a:gd name="connisteX6" fmla="*/ 340995 w 1778000"/>
                <a:gd name="connsiteY6" fmla="*/ 575803 h 1045068"/>
                <a:gd name="connisteX7" fmla="*/ 426720 w 1778000"/>
                <a:gd name="connsiteY7" fmla="*/ 476108 h 1045068"/>
                <a:gd name="connisteX8" fmla="*/ 469265 w 1778000"/>
                <a:gd name="connsiteY8" fmla="*/ 404988 h 1045068"/>
                <a:gd name="connisteX9" fmla="*/ 511810 w 1778000"/>
                <a:gd name="connsiteY9" fmla="*/ 333868 h 1045068"/>
                <a:gd name="connisteX10" fmla="*/ 540385 w 1778000"/>
                <a:gd name="connsiteY10" fmla="*/ 262748 h 1045068"/>
                <a:gd name="connisteX11" fmla="*/ 611505 w 1778000"/>
                <a:gd name="connsiteY11" fmla="*/ 163053 h 1045068"/>
                <a:gd name="connisteX12" fmla="*/ 682625 w 1778000"/>
                <a:gd name="connsiteY12" fmla="*/ 105903 h 1045068"/>
                <a:gd name="connisteX13" fmla="*/ 753745 w 1778000"/>
                <a:gd name="connsiteY13" fmla="*/ 49388 h 1045068"/>
                <a:gd name="connisteX14" fmla="*/ 824865 w 1778000"/>
                <a:gd name="connsiteY14" fmla="*/ 6208 h 1045068"/>
                <a:gd name="connisteX15" fmla="*/ 895985 w 1778000"/>
                <a:gd name="connsiteY15" fmla="*/ 6208 h 1045068"/>
                <a:gd name="connisteX16" fmla="*/ 967105 w 1778000"/>
                <a:gd name="connsiteY16" fmla="*/ 6208 h 1045068"/>
                <a:gd name="connisteX17" fmla="*/ 1024255 w 1778000"/>
                <a:gd name="connsiteY17" fmla="*/ 77328 h 1045068"/>
                <a:gd name="connisteX18" fmla="*/ 1095375 w 1778000"/>
                <a:gd name="connsiteY18" fmla="*/ 134478 h 1045068"/>
                <a:gd name="connisteX19" fmla="*/ 1166495 w 1778000"/>
                <a:gd name="connsiteY19" fmla="*/ 191628 h 1045068"/>
                <a:gd name="connisteX20" fmla="*/ 1209040 w 1778000"/>
                <a:gd name="connsiteY20" fmla="*/ 262748 h 1045068"/>
                <a:gd name="connisteX21" fmla="*/ 1237615 w 1778000"/>
                <a:gd name="connsiteY21" fmla="*/ 347838 h 1045068"/>
                <a:gd name="connisteX22" fmla="*/ 1308735 w 1778000"/>
                <a:gd name="connsiteY22" fmla="*/ 418958 h 1045068"/>
                <a:gd name="connisteX23" fmla="*/ 1351280 w 1778000"/>
                <a:gd name="connsiteY23" fmla="*/ 490078 h 1045068"/>
                <a:gd name="connisteX24" fmla="*/ 1422400 w 1778000"/>
                <a:gd name="connsiteY24" fmla="*/ 547228 h 1045068"/>
                <a:gd name="connisteX25" fmla="*/ 1493520 w 1778000"/>
                <a:gd name="connsiteY25" fmla="*/ 561198 h 1045068"/>
                <a:gd name="connisteX26" fmla="*/ 1564640 w 1778000"/>
                <a:gd name="connsiteY26" fmla="*/ 575803 h 1045068"/>
                <a:gd name="connisteX27" fmla="*/ 1635760 w 1778000"/>
                <a:gd name="connsiteY27" fmla="*/ 618348 h 1045068"/>
                <a:gd name="connisteX28" fmla="*/ 1706880 w 1778000"/>
                <a:gd name="connsiteY28" fmla="*/ 660893 h 1045068"/>
                <a:gd name="connisteX29" fmla="*/ 1778000 w 1778000"/>
                <a:gd name="connsiteY29" fmla="*/ 689468 h 104506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</a:cxnLst>
              <a:rect l="l" t="t" r="r" b="b"/>
              <a:pathLst>
                <a:path w="1778000" h="1045069">
                  <a:moveTo>
                    <a:pt x="0" y="1045069"/>
                  </a:moveTo>
                  <a:cubicBezTo>
                    <a:pt x="10160" y="1032369"/>
                    <a:pt x="31115" y="1005064"/>
                    <a:pt x="56515" y="973949"/>
                  </a:cubicBezTo>
                  <a:cubicBezTo>
                    <a:pt x="81915" y="942834"/>
                    <a:pt x="99060" y="919974"/>
                    <a:pt x="127635" y="888859"/>
                  </a:cubicBezTo>
                  <a:cubicBezTo>
                    <a:pt x="156210" y="857744"/>
                    <a:pt x="175895" y="848854"/>
                    <a:pt x="198755" y="817739"/>
                  </a:cubicBezTo>
                  <a:cubicBezTo>
                    <a:pt x="221615" y="786624"/>
                    <a:pt x="224155" y="766304"/>
                    <a:pt x="241300" y="732014"/>
                  </a:cubicBezTo>
                  <a:cubicBezTo>
                    <a:pt x="258445" y="697724"/>
                    <a:pt x="264795" y="678039"/>
                    <a:pt x="284480" y="646924"/>
                  </a:cubicBezTo>
                  <a:cubicBezTo>
                    <a:pt x="304165" y="615809"/>
                    <a:pt x="312420" y="610094"/>
                    <a:pt x="340995" y="575804"/>
                  </a:cubicBezTo>
                  <a:cubicBezTo>
                    <a:pt x="369570" y="541514"/>
                    <a:pt x="401320" y="510399"/>
                    <a:pt x="426720" y="476109"/>
                  </a:cubicBezTo>
                  <a:cubicBezTo>
                    <a:pt x="452120" y="441819"/>
                    <a:pt x="452120" y="433564"/>
                    <a:pt x="469265" y="404989"/>
                  </a:cubicBezTo>
                  <a:cubicBezTo>
                    <a:pt x="486410" y="376414"/>
                    <a:pt x="497840" y="362444"/>
                    <a:pt x="511810" y="333869"/>
                  </a:cubicBezTo>
                  <a:cubicBezTo>
                    <a:pt x="525780" y="305294"/>
                    <a:pt x="520700" y="297039"/>
                    <a:pt x="540385" y="262749"/>
                  </a:cubicBezTo>
                  <a:cubicBezTo>
                    <a:pt x="560070" y="228459"/>
                    <a:pt x="582930" y="194169"/>
                    <a:pt x="611505" y="163054"/>
                  </a:cubicBezTo>
                  <a:cubicBezTo>
                    <a:pt x="640080" y="131939"/>
                    <a:pt x="654050" y="128764"/>
                    <a:pt x="682625" y="105904"/>
                  </a:cubicBezTo>
                  <a:cubicBezTo>
                    <a:pt x="711200" y="83044"/>
                    <a:pt x="725170" y="69074"/>
                    <a:pt x="753745" y="49389"/>
                  </a:cubicBezTo>
                  <a:cubicBezTo>
                    <a:pt x="782320" y="29704"/>
                    <a:pt x="796290" y="15099"/>
                    <a:pt x="824865" y="6209"/>
                  </a:cubicBezTo>
                  <a:cubicBezTo>
                    <a:pt x="853440" y="-2681"/>
                    <a:pt x="867410" y="6209"/>
                    <a:pt x="895985" y="6209"/>
                  </a:cubicBezTo>
                  <a:cubicBezTo>
                    <a:pt x="924560" y="6209"/>
                    <a:pt x="941705" y="-7761"/>
                    <a:pt x="967105" y="6209"/>
                  </a:cubicBezTo>
                  <a:cubicBezTo>
                    <a:pt x="992505" y="20179"/>
                    <a:pt x="998855" y="51929"/>
                    <a:pt x="1024255" y="77329"/>
                  </a:cubicBezTo>
                  <a:cubicBezTo>
                    <a:pt x="1049655" y="102729"/>
                    <a:pt x="1066800" y="111619"/>
                    <a:pt x="1095375" y="134479"/>
                  </a:cubicBezTo>
                  <a:cubicBezTo>
                    <a:pt x="1123950" y="157339"/>
                    <a:pt x="1143635" y="166229"/>
                    <a:pt x="1166495" y="191629"/>
                  </a:cubicBezTo>
                  <a:cubicBezTo>
                    <a:pt x="1189355" y="217029"/>
                    <a:pt x="1195070" y="231634"/>
                    <a:pt x="1209040" y="262749"/>
                  </a:cubicBezTo>
                  <a:cubicBezTo>
                    <a:pt x="1223010" y="293864"/>
                    <a:pt x="1217930" y="316724"/>
                    <a:pt x="1237615" y="347839"/>
                  </a:cubicBezTo>
                  <a:cubicBezTo>
                    <a:pt x="1257300" y="378954"/>
                    <a:pt x="1285875" y="390384"/>
                    <a:pt x="1308735" y="418959"/>
                  </a:cubicBezTo>
                  <a:cubicBezTo>
                    <a:pt x="1331595" y="447534"/>
                    <a:pt x="1328420" y="464679"/>
                    <a:pt x="1351280" y="490079"/>
                  </a:cubicBezTo>
                  <a:cubicBezTo>
                    <a:pt x="1374140" y="515479"/>
                    <a:pt x="1393825" y="533259"/>
                    <a:pt x="1422400" y="547229"/>
                  </a:cubicBezTo>
                  <a:cubicBezTo>
                    <a:pt x="1450975" y="561199"/>
                    <a:pt x="1464945" y="555484"/>
                    <a:pt x="1493520" y="561199"/>
                  </a:cubicBezTo>
                  <a:cubicBezTo>
                    <a:pt x="1522095" y="566914"/>
                    <a:pt x="1536065" y="564374"/>
                    <a:pt x="1564640" y="575804"/>
                  </a:cubicBezTo>
                  <a:cubicBezTo>
                    <a:pt x="1593215" y="587234"/>
                    <a:pt x="1607185" y="601204"/>
                    <a:pt x="1635760" y="618349"/>
                  </a:cubicBezTo>
                  <a:cubicBezTo>
                    <a:pt x="1664335" y="635494"/>
                    <a:pt x="1678305" y="646924"/>
                    <a:pt x="1706880" y="660894"/>
                  </a:cubicBezTo>
                  <a:cubicBezTo>
                    <a:pt x="1735455" y="674864"/>
                    <a:pt x="1765300" y="684389"/>
                    <a:pt x="1778000" y="689469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969" y="2352"/>
              <a:ext cx="5227" cy="3069"/>
            </a:xfrm>
            <a:custGeom>
              <a:avLst/>
              <a:gdLst>
                <a:gd name="connisteX0" fmla="*/ 0 w 3272155"/>
                <a:gd name="connsiteY0" fmla="*/ 1948815 h 1948815"/>
                <a:gd name="connisteX1" fmla="*/ 57150 w 3272155"/>
                <a:gd name="connsiteY1" fmla="*/ 1877695 h 1948815"/>
                <a:gd name="connisteX2" fmla="*/ 99695 w 3272155"/>
                <a:gd name="connsiteY2" fmla="*/ 1806575 h 1948815"/>
                <a:gd name="connisteX3" fmla="*/ 142240 w 3272155"/>
                <a:gd name="connsiteY3" fmla="*/ 1721485 h 1948815"/>
                <a:gd name="connisteX4" fmla="*/ 199390 w 3272155"/>
                <a:gd name="connsiteY4" fmla="*/ 1650365 h 1948815"/>
                <a:gd name="connisteX5" fmla="*/ 270510 w 3272155"/>
                <a:gd name="connsiteY5" fmla="*/ 1607820 h 1948815"/>
                <a:gd name="connisteX6" fmla="*/ 327025 w 3272155"/>
                <a:gd name="connsiteY6" fmla="*/ 1536700 h 1948815"/>
                <a:gd name="connisteX7" fmla="*/ 355600 w 3272155"/>
                <a:gd name="connsiteY7" fmla="*/ 1465580 h 1948815"/>
                <a:gd name="connisteX8" fmla="*/ 412750 w 3272155"/>
                <a:gd name="connsiteY8" fmla="*/ 1394460 h 1948815"/>
                <a:gd name="connisteX9" fmla="*/ 483870 w 3272155"/>
                <a:gd name="connsiteY9" fmla="*/ 1323340 h 1948815"/>
                <a:gd name="connisteX10" fmla="*/ 554990 w 3272155"/>
                <a:gd name="connsiteY10" fmla="*/ 1294765 h 1948815"/>
                <a:gd name="connisteX11" fmla="*/ 611505 w 3272155"/>
                <a:gd name="connsiteY11" fmla="*/ 1223645 h 1948815"/>
                <a:gd name="connisteX12" fmla="*/ 682625 w 3272155"/>
                <a:gd name="connsiteY12" fmla="*/ 1195070 h 1948815"/>
                <a:gd name="connisteX13" fmla="*/ 753745 w 3272155"/>
                <a:gd name="connsiteY13" fmla="*/ 1180465 h 1948815"/>
                <a:gd name="connisteX14" fmla="*/ 825500 w 3272155"/>
                <a:gd name="connsiteY14" fmla="*/ 1166495 h 1948815"/>
                <a:gd name="connisteX15" fmla="*/ 896620 w 3272155"/>
                <a:gd name="connsiteY15" fmla="*/ 1152525 h 1948815"/>
                <a:gd name="connisteX16" fmla="*/ 967740 w 3272155"/>
                <a:gd name="connsiteY16" fmla="*/ 1152525 h 1948815"/>
                <a:gd name="connisteX17" fmla="*/ 1038860 w 3272155"/>
                <a:gd name="connsiteY17" fmla="*/ 1152525 h 1948815"/>
                <a:gd name="connisteX18" fmla="*/ 1109980 w 3272155"/>
                <a:gd name="connsiteY18" fmla="*/ 1152525 h 1948815"/>
                <a:gd name="connisteX19" fmla="*/ 1181100 w 3272155"/>
                <a:gd name="connsiteY19" fmla="*/ 1166495 h 1948815"/>
                <a:gd name="connisteX20" fmla="*/ 1252220 w 3272155"/>
                <a:gd name="connsiteY20" fmla="*/ 1180465 h 1948815"/>
                <a:gd name="connisteX21" fmla="*/ 1323340 w 3272155"/>
                <a:gd name="connsiteY21" fmla="*/ 1195070 h 1948815"/>
                <a:gd name="connisteX22" fmla="*/ 1408430 w 3272155"/>
                <a:gd name="connsiteY22" fmla="*/ 1195070 h 1948815"/>
                <a:gd name="connisteX23" fmla="*/ 1479550 w 3272155"/>
                <a:gd name="connsiteY23" fmla="*/ 1195070 h 1948815"/>
                <a:gd name="connisteX24" fmla="*/ 1550670 w 3272155"/>
                <a:gd name="connsiteY24" fmla="*/ 1166495 h 1948815"/>
                <a:gd name="connisteX25" fmla="*/ 1636395 w 3272155"/>
                <a:gd name="connsiteY25" fmla="*/ 1137920 h 1948815"/>
                <a:gd name="connisteX26" fmla="*/ 1707515 w 3272155"/>
                <a:gd name="connsiteY26" fmla="*/ 1109345 h 1948815"/>
                <a:gd name="connisteX27" fmla="*/ 1778635 w 3272155"/>
                <a:gd name="connsiteY27" fmla="*/ 1052830 h 1948815"/>
                <a:gd name="connisteX28" fmla="*/ 1849755 w 3272155"/>
                <a:gd name="connsiteY28" fmla="*/ 1010285 h 1948815"/>
                <a:gd name="connisteX29" fmla="*/ 1906270 w 3272155"/>
                <a:gd name="connsiteY29" fmla="*/ 939165 h 1948815"/>
                <a:gd name="connisteX30" fmla="*/ 1934845 w 3272155"/>
                <a:gd name="connsiteY30" fmla="*/ 868045 h 1948815"/>
                <a:gd name="connisteX31" fmla="*/ 1977390 w 3272155"/>
                <a:gd name="connsiteY31" fmla="*/ 796290 h 1948815"/>
                <a:gd name="connisteX32" fmla="*/ 1991995 w 3272155"/>
                <a:gd name="connsiteY32" fmla="*/ 697230 h 1948815"/>
                <a:gd name="connisteX33" fmla="*/ 2034540 w 3272155"/>
                <a:gd name="connsiteY33" fmla="*/ 626110 h 1948815"/>
                <a:gd name="connisteX34" fmla="*/ 2105660 w 3272155"/>
                <a:gd name="connsiteY34" fmla="*/ 568960 h 1948815"/>
                <a:gd name="connisteX35" fmla="*/ 2148205 w 3272155"/>
                <a:gd name="connsiteY35" fmla="*/ 497840 h 1948815"/>
                <a:gd name="connisteX36" fmla="*/ 2219325 w 3272155"/>
                <a:gd name="connsiteY36" fmla="*/ 440690 h 1948815"/>
                <a:gd name="connisteX37" fmla="*/ 2290445 w 3272155"/>
                <a:gd name="connsiteY37" fmla="*/ 412115 h 1948815"/>
                <a:gd name="connisteX38" fmla="*/ 2361565 w 3272155"/>
                <a:gd name="connsiteY38" fmla="*/ 355600 h 1948815"/>
                <a:gd name="connisteX39" fmla="*/ 2447290 w 3272155"/>
                <a:gd name="connsiteY39" fmla="*/ 298450 h 1948815"/>
                <a:gd name="connisteX40" fmla="*/ 2532380 w 3272155"/>
                <a:gd name="connsiteY40" fmla="*/ 241935 h 1948815"/>
                <a:gd name="connisteX41" fmla="*/ 2618105 w 3272155"/>
                <a:gd name="connsiteY41" fmla="*/ 213360 h 1948815"/>
                <a:gd name="connisteX42" fmla="*/ 2689225 w 3272155"/>
                <a:gd name="connsiteY42" fmla="*/ 170815 h 1948815"/>
                <a:gd name="connisteX43" fmla="*/ 2760345 w 3272155"/>
                <a:gd name="connsiteY43" fmla="*/ 156210 h 1948815"/>
                <a:gd name="connisteX44" fmla="*/ 2831465 w 3272155"/>
                <a:gd name="connsiteY44" fmla="*/ 127635 h 1948815"/>
                <a:gd name="connisteX45" fmla="*/ 2902585 w 3272155"/>
                <a:gd name="connsiteY45" fmla="*/ 99695 h 1948815"/>
                <a:gd name="connisteX46" fmla="*/ 2973705 w 3272155"/>
                <a:gd name="connsiteY46" fmla="*/ 71120 h 1948815"/>
                <a:gd name="connisteX47" fmla="*/ 3044825 w 3272155"/>
                <a:gd name="connsiteY47" fmla="*/ 42545 h 1948815"/>
                <a:gd name="connisteX48" fmla="*/ 3129915 w 3272155"/>
                <a:gd name="connsiteY48" fmla="*/ 28575 h 1948815"/>
                <a:gd name="connisteX49" fmla="*/ 3201035 w 3272155"/>
                <a:gd name="connsiteY49" fmla="*/ 13970 h 1948815"/>
                <a:gd name="connisteX50" fmla="*/ 3272155 w 3272155"/>
                <a:gd name="connsiteY50" fmla="*/ 0 h 19488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</a:cxnLst>
              <a:rect l="l" t="t" r="r" b="b"/>
              <a:pathLst>
                <a:path w="3272155" h="1948815">
                  <a:moveTo>
                    <a:pt x="0" y="1948815"/>
                  </a:moveTo>
                  <a:cubicBezTo>
                    <a:pt x="10795" y="1936115"/>
                    <a:pt x="37465" y="1906270"/>
                    <a:pt x="57150" y="1877695"/>
                  </a:cubicBezTo>
                  <a:cubicBezTo>
                    <a:pt x="76835" y="1849120"/>
                    <a:pt x="82550" y="1837690"/>
                    <a:pt x="99695" y="1806575"/>
                  </a:cubicBezTo>
                  <a:cubicBezTo>
                    <a:pt x="116840" y="1775460"/>
                    <a:pt x="122555" y="1752600"/>
                    <a:pt x="142240" y="1721485"/>
                  </a:cubicBezTo>
                  <a:cubicBezTo>
                    <a:pt x="161925" y="1690370"/>
                    <a:pt x="173990" y="1673225"/>
                    <a:pt x="199390" y="1650365"/>
                  </a:cubicBezTo>
                  <a:cubicBezTo>
                    <a:pt x="224790" y="1627505"/>
                    <a:pt x="245110" y="1630680"/>
                    <a:pt x="270510" y="1607820"/>
                  </a:cubicBezTo>
                  <a:cubicBezTo>
                    <a:pt x="295910" y="1584960"/>
                    <a:pt x="309880" y="1565275"/>
                    <a:pt x="327025" y="1536700"/>
                  </a:cubicBezTo>
                  <a:cubicBezTo>
                    <a:pt x="344170" y="1508125"/>
                    <a:pt x="338455" y="1494155"/>
                    <a:pt x="355600" y="1465580"/>
                  </a:cubicBezTo>
                  <a:cubicBezTo>
                    <a:pt x="372745" y="1437005"/>
                    <a:pt x="387350" y="1423035"/>
                    <a:pt x="412750" y="1394460"/>
                  </a:cubicBezTo>
                  <a:cubicBezTo>
                    <a:pt x="438150" y="1365885"/>
                    <a:pt x="455295" y="1343025"/>
                    <a:pt x="483870" y="1323340"/>
                  </a:cubicBezTo>
                  <a:cubicBezTo>
                    <a:pt x="512445" y="1303655"/>
                    <a:pt x="529590" y="1314450"/>
                    <a:pt x="554990" y="1294765"/>
                  </a:cubicBezTo>
                  <a:cubicBezTo>
                    <a:pt x="580390" y="1275080"/>
                    <a:pt x="586105" y="1243330"/>
                    <a:pt x="611505" y="1223645"/>
                  </a:cubicBezTo>
                  <a:cubicBezTo>
                    <a:pt x="636905" y="1203960"/>
                    <a:pt x="654050" y="1203960"/>
                    <a:pt x="682625" y="1195070"/>
                  </a:cubicBezTo>
                  <a:cubicBezTo>
                    <a:pt x="711200" y="1186180"/>
                    <a:pt x="725170" y="1186180"/>
                    <a:pt x="753745" y="1180465"/>
                  </a:cubicBezTo>
                  <a:cubicBezTo>
                    <a:pt x="782320" y="1174750"/>
                    <a:pt x="796925" y="1172210"/>
                    <a:pt x="825500" y="1166495"/>
                  </a:cubicBezTo>
                  <a:cubicBezTo>
                    <a:pt x="854075" y="1160780"/>
                    <a:pt x="868045" y="1155065"/>
                    <a:pt x="896620" y="1152525"/>
                  </a:cubicBezTo>
                  <a:cubicBezTo>
                    <a:pt x="925195" y="1149985"/>
                    <a:pt x="939165" y="1152525"/>
                    <a:pt x="967740" y="1152525"/>
                  </a:cubicBezTo>
                  <a:cubicBezTo>
                    <a:pt x="996315" y="1152525"/>
                    <a:pt x="1010285" y="1152525"/>
                    <a:pt x="1038860" y="1152525"/>
                  </a:cubicBezTo>
                  <a:cubicBezTo>
                    <a:pt x="1067435" y="1152525"/>
                    <a:pt x="1081405" y="1149985"/>
                    <a:pt x="1109980" y="1152525"/>
                  </a:cubicBezTo>
                  <a:cubicBezTo>
                    <a:pt x="1138555" y="1155065"/>
                    <a:pt x="1152525" y="1160780"/>
                    <a:pt x="1181100" y="1166495"/>
                  </a:cubicBezTo>
                  <a:cubicBezTo>
                    <a:pt x="1209675" y="1172210"/>
                    <a:pt x="1223645" y="1174750"/>
                    <a:pt x="1252220" y="1180465"/>
                  </a:cubicBezTo>
                  <a:cubicBezTo>
                    <a:pt x="1280795" y="1186180"/>
                    <a:pt x="1292225" y="1191895"/>
                    <a:pt x="1323340" y="1195070"/>
                  </a:cubicBezTo>
                  <a:cubicBezTo>
                    <a:pt x="1354455" y="1198245"/>
                    <a:pt x="1377315" y="1195070"/>
                    <a:pt x="1408430" y="1195070"/>
                  </a:cubicBezTo>
                  <a:cubicBezTo>
                    <a:pt x="1439545" y="1195070"/>
                    <a:pt x="1450975" y="1200785"/>
                    <a:pt x="1479550" y="1195070"/>
                  </a:cubicBezTo>
                  <a:cubicBezTo>
                    <a:pt x="1508125" y="1189355"/>
                    <a:pt x="1519555" y="1177925"/>
                    <a:pt x="1550670" y="1166495"/>
                  </a:cubicBezTo>
                  <a:cubicBezTo>
                    <a:pt x="1581785" y="1155065"/>
                    <a:pt x="1605280" y="1149350"/>
                    <a:pt x="1636395" y="1137920"/>
                  </a:cubicBezTo>
                  <a:cubicBezTo>
                    <a:pt x="1667510" y="1126490"/>
                    <a:pt x="1678940" y="1126490"/>
                    <a:pt x="1707515" y="1109345"/>
                  </a:cubicBezTo>
                  <a:cubicBezTo>
                    <a:pt x="1736090" y="1092200"/>
                    <a:pt x="1750060" y="1072515"/>
                    <a:pt x="1778635" y="1052830"/>
                  </a:cubicBezTo>
                  <a:cubicBezTo>
                    <a:pt x="1807210" y="1033145"/>
                    <a:pt x="1824355" y="1033145"/>
                    <a:pt x="1849755" y="1010285"/>
                  </a:cubicBezTo>
                  <a:cubicBezTo>
                    <a:pt x="1875155" y="987425"/>
                    <a:pt x="1889125" y="967740"/>
                    <a:pt x="1906270" y="939165"/>
                  </a:cubicBezTo>
                  <a:cubicBezTo>
                    <a:pt x="1923415" y="910590"/>
                    <a:pt x="1920875" y="896620"/>
                    <a:pt x="1934845" y="868045"/>
                  </a:cubicBezTo>
                  <a:cubicBezTo>
                    <a:pt x="1948815" y="839470"/>
                    <a:pt x="1965960" y="830580"/>
                    <a:pt x="1977390" y="796290"/>
                  </a:cubicBezTo>
                  <a:cubicBezTo>
                    <a:pt x="1988820" y="762000"/>
                    <a:pt x="1980565" y="731520"/>
                    <a:pt x="1991995" y="697230"/>
                  </a:cubicBezTo>
                  <a:cubicBezTo>
                    <a:pt x="2003425" y="662940"/>
                    <a:pt x="2011680" y="651510"/>
                    <a:pt x="2034540" y="626110"/>
                  </a:cubicBezTo>
                  <a:cubicBezTo>
                    <a:pt x="2057400" y="600710"/>
                    <a:pt x="2082800" y="594360"/>
                    <a:pt x="2105660" y="568960"/>
                  </a:cubicBezTo>
                  <a:cubicBezTo>
                    <a:pt x="2128520" y="543560"/>
                    <a:pt x="2125345" y="523240"/>
                    <a:pt x="2148205" y="497840"/>
                  </a:cubicBezTo>
                  <a:cubicBezTo>
                    <a:pt x="2171065" y="472440"/>
                    <a:pt x="2190750" y="457835"/>
                    <a:pt x="2219325" y="440690"/>
                  </a:cubicBezTo>
                  <a:cubicBezTo>
                    <a:pt x="2247900" y="423545"/>
                    <a:pt x="2261870" y="429260"/>
                    <a:pt x="2290445" y="412115"/>
                  </a:cubicBezTo>
                  <a:cubicBezTo>
                    <a:pt x="2319020" y="394970"/>
                    <a:pt x="2330450" y="378460"/>
                    <a:pt x="2361565" y="355600"/>
                  </a:cubicBezTo>
                  <a:cubicBezTo>
                    <a:pt x="2392680" y="332740"/>
                    <a:pt x="2413000" y="321310"/>
                    <a:pt x="2447290" y="298450"/>
                  </a:cubicBezTo>
                  <a:cubicBezTo>
                    <a:pt x="2481580" y="275590"/>
                    <a:pt x="2498090" y="259080"/>
                    <a:pt x="2532380" y="241935"/>
                  </a:cubicBezTo>
                  <a:cubicBezTo>
                    <a:pt x="2566670" y="224790"/>
                    <a:pt x="2586990" y="227330"/>
                    <a:pt x="2618105" y="213360"/>
                  </a:cubicBezTo>
                  <a:cubicBezTo>
                    <a:pt x="2649220" y="199390"/>
                    <a:pt x="2660650" y="182245"/>
                    <a:pt x="2689225" y="170815"/>
                  </a:cubicBezTo>
                  <a:cubicBezTo>
                    <a:pt x="2717800" y="159385"/>
                    <a:pt x="2731770" y="165100"/>
                    <a:pt x="2760345" y="156210"/>
                  </a:cubicBezTo>
                  <a:cubicBezTo>
                    <a:pt x="2788920" y="147320"/>
                    <a:pt x="2802890" y="139065"/>
                    <a:pt x="2831465" y="127635"/>
                  </a:cubicBezTo>
                  <a:cubicBezTo>
                    <a:pt x="2860040" y="116205"/>
                    <a:pt x="2874010" y="111125"/>
                    <a:pt x="2902585" y="99695"/>
                  </a:cubicBezTo>
                  <a:cubicBezTo>
                    <a:pt x="2931160" y="88265"/>
                    <a:pt x="2945130" y="82550"/>
                    <a:pt x="2973705" y="71120"/>
                  </a:cubicBezTo>
                  <a:cubicBezTo>
                    <a:pt x="3002280" y="59690"/>
                    <a:pt x="3013710" y="50800"/>
                    <a:pt x="3044825" y="42545"/>
                  </a:cubicBezTo>
                  <a:cubicBezTo>
                    <a:pt x="3075940" y="34290"/>
                    <a:pt x="3098800" y="34290"/>
                    <a:pt x="3129915" y="28575"/>
                  </a:cubicBezTo>
                  <a:cubicBezTo>
                    <a:pt x="3161030" y="22860"/>
                    <a:pt x="3172460" y="19685"/>
                    <a:pt x="3201035" y="13970"/>
                  </a:cubicBezTo>
                  <a:cubicBezTo>
                    <a:pt x="3229610" y="8255"/>
                    <a:pt x="3259455" y="2540"/>
                    <a:pt x="3272155" y="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7805" y="7460"/>
              <a:ext cx="561" cy="587"/>
            </a:xfrm>
            <a:custGeom>
              <a:avLst/>
              <a:gdLst>
                <a:gd name="connisteX0" fmla="*/ 0 w 355950"/>
                <a:gd name="connsiteY0" fmla="*/ 0 h 372892"/>
                <a:gd name="connisteX1" fmla="*/ 85090 w 355950"/>
                <a:gd name="connsiteY1" fmla="*/ 14605 h 372892"/>
                <a:gd name="connisteX2" fmla="*/ 170815 w 355950"/>
                <a:gd name="connsiteY2" fmla="*/ 43180 h 372892"/>
                <a:gd name="connisteX3" fmla="*/ 255905 w 355950"/>
                <a:gd name="connsiteY3" fmla="*/ 99695 h 372892"/>
                <a:gd name="connisteX4" fmla="*/ 327025 w 355950"/>
                <a:gd name="connsiteY4" fmla="*/ 170815 h 372892"/>
                <a:gd name="connisteX5" fmla="*/ 355600 w 355950"/>
                <a:gd name="connsiteY5" fmla="*/ 241935 h 372892"/>
                <a:gd name="connisteX6" fmla="*/ 313055 w 355950"/>
                <a:gd name="connsiteY6" fmla="*/ 327660 h 372892"/>
                <a:gd name="connisteX7" fmla="*/ 241935 w 355950"/>
                <a:gd name="connsiteY7" fmla="*/ 341630 h 372892"/>
                <a:gd name="connisteX8" fmla="*/ 170815 w 355950"/>
                <a:gd name="connsiteY8" fmla="*/ 370205 h 372892"/>
                <a:gd name="connisteX9" fmla="*/ 99695 w 355950"/>
                <a:gd name="connsiteY9" fmla="*/ 370205 h 37289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</a:cxnLst>
              <a:rect l="l" t="t" r="r" b="b"/>
              <a:pathLst>
                <a:path w="355951" h="372892">
                  <a:moveTo>
                    <a:pt x="0" y="0"/>
                  </a:moveTo>
                  <a:cubicBezTo>
                    <a:pt x="15240" y="2540"/>
                    <a:pt x="50800" y="5715"/>
                    <a:pt x="85090" y="14605"/>
                  </a:cubicBezTo>
                  <a:cubicBezTo>
                    <a:pt x="119380" y="23495"/>
                    <a:pt x="136525" y="26035"/>
                    <a:pt x="170815" y="43180"/>
                  </a:cubicBezTo>
                  <a:cubicBezTo>
                    <a:pt x="205105" y="60325"/>
                    <a:pt x="224790" y="74295"/>
                    <a:pt x="255905" y="99695"/>
                  </a:cubicBezTo>
                  <a:cubicBezTo>
                    <a:pt x="287020" y="125095"/>
                    <a:pt x="307340" y="142240"/>
                    <a:pt x="327025" y="170815"/>
                  </a:cubicBezTo>
                  <a:cubicBezTo>
                    <a:pt x="346710" y="199390"/>
                    <a:pt x="358140" y="210820"/>
                    <a:pt x="355600" y="241935"/>
                  </a:cubicBezTo>
                  <a:cubicBezTo>
                    <a:pt x="353060" y="273050"/>
                    <a:pt x="335915" y="307975"/>
                    <a:pt x="313055" y="327660"/>
                  </a:cubicBezTo>
                  <a:cubicBezTo>
                    <a:pt x="290195" y="347345"/>
                    <a:pt x="270510" y="333375"/>
                    <a:pt x="241935" y="341630"/>
                  </a:cubicBezTo>
                  <a:cubicBezTo>
                    <a:pt x="213360" y="349885"/>
                    <a:pt x="199390" y="364490"/>
                    <a:pt x="170815" y="370205"/>
                  </a:cubicBezTo>
                  <a:cubicBezTo>
                    <a:pt x="142240" y="375920"/>
                    <a:pt x="112395" y="370840"/>
                    <a:pt x="99695" y="370205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9933" y="5175"/>
              <a:ext cx="673" cy="784"/>
            </a:xfrm>
            <a:custGeom>
              <a:avLst/>
              <a:gdLst>
                <a:gd name="connisteX0" fmla="*/ 0 w 427355"/>
                <a:gd name="connsiteY0" fmla="*/ 497840 h 497840"/>
                <a:gd name="connisteX1" fmla="*/ 71120 w 427355"/>
                <a:gd name="connsiteY1" fmla="*/ 426720 h 497840"/>
                <a:gd name="connisteX2" fmla="*/ 128270 w 427355"/>
                <a:gd name="connsiteY2" fmla="*/ 355600 h 497840"/>
                <a:gd name="connisteX3" fmla="*/ 156845 w 427355"/>
                <a:gd name="connsiteY3" fmla="*/ 284480 h 497840"/>
                <a:gd name="connisteX4" fmla="*/ 185420 w 427355"/>
                <a:gd name="connsiteY4" fmla="*/ 213360 h 497840"/>
                <a:gd name="connisteX5" fmla="*/ 213360 w 427355"/>
                <a:gd name="connsiteY5" fmla="*/ 142240 h 497840"/>
                <a:gd name="connisteX6" fmla="*/ 285115 w 427355"/>
                <a:gd name="connsiteY6" fmla="*/ 99695 h 497840"/>
                <a:gd name="connisteX7" fmla="*/ 356235 w 427355"/>
                <a:gd name="connsiteY7" fmla="*/ 28575 h 497840"/>
                <a:gd name="connisteX8" fmla="*/ 427355 w 427355"/>
                <a:gd name="connsiteY8" fmla="*/ 0 h 4978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27355" h="497840">
                  <a:moveTo>
                    <a:pt x="0" y="497840"/>
                  </a:moveTo>
                  <a:cubicBezTo>
                    <a:pt x="13335" y="485140"/>
                    <a:pt x="45720" y="455295"/>
                    <a:pt x="71120" y="426720"/>
                  </a:cubicBezTo>
                  <a:cubicBezTo>
                    <a:pt x="96520" y="398145"/>
                    <a:pt x="111125" y="384175"/>
                    <a:pt x="128270" y="355600"/>
                  </a:cubicBezTo>
                  <a:cubicBezTo>
                    <a:pt x="145415" y="327025"/>
                    <a:pt x="145415" y="313055"/>
                    <a:pt x="156845" y="284480"/>
                  </a:cubicBezTo>
                  <a:cubicBezTo>
                    <a:pt x="168275" y="255905"/>
                    <a:pt x="173990" y="241935"/>
                    <a:pt x="185420" y="213360"/>
                  </a:cubicBezTo>
                  <a:cubicBezTo>
                    <a:pt x="196850" y="184785"/>
                    <a:pt x="193675" y="165100"/>
                    <a:pt x="213360" y="142240"/>
                  </a:cubicBezTo>
                  <a:cubicBezTo>
                    <a:pt x="233045" y="119380"/>
                    <a:pt x="256540" y="122555"/>
                    <a:pt x="285115" y="99695"/>
                  </a:cubicBezTo>
                  <a:cubicBezTo>
                    <a:pt x="313690" y="76835"/>
                    <a:pt x="327660" y="48260"/>
                    <a:pt x="356235" y="28575"/>
                  </a:cubicBezTo>
                  <a:cubicBezTo>
                    <a:pt x="384810" y="8890"/>
                    <a:pt x="414655" y="4445"/>
                    <a:pt x="427355" y="0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68" y="4696"/>
              <a:ext cx="77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/>
                <a:t>北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484" y="3971"/>
              <a:ext cx="77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/>
                <a:t>大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34" y="3745"/>
              <a:ext cx="77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/>
                <a:t>西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98" y="3628"/>
              <a:ext cx="77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/>
                <a:t>洋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836" y="2948"/>
              <a:ext cx="77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/>
                <a:t>暖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606" y="2223"/>
              <a:ext cx="77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/>
                <a:t>流</a:t>
              </a:r>
            </a:p>
          </p:txBody>
        </p:sp>
      </p:grpSp>
      <p:pic>
        <p:nvPicPr>
          <p:cNvPr id="30" name="图片 29" descr="图片2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">
            <a:off x="4428033" y="3610610"/>
            <a:ext cx="1362710" cy="1219200"/>
          </a:xfrm>
          <a:prstGeom prst="rect">
            <a:avLst/>
          </a:prstGeom>
        </p:spPr>
      </p:pic>
      <p:pic>
        <p:nvPicPr>
          <p:cNvPr id="9" name="图片 8" descr="欧洲气候"/>
          <p:cNvPicPr>
            <a:picLocks noChangeAspect="1"/>
          </p:cNvPicPr>
          <p:nvPr/>
        </p:nvPicPr>
        <p:blipFill>
          <a:blip r:embed="rId4"/>
          <a:srcRect l="569" r="1125"/>
          <a:stretch>
            <a:fillRect/>
          </a:stretch>
        </p:blipFill>
        <p:spPr>
          <a:xfrm>
            <a:off x="4463982" y="1422400"/>
            <a:ext cx="4641850" cy="52901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2555" y="968375"/>
            <a:ext cx="503745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深受</a:t>
            </a:r>
            <a:r>
              <a:rPr lang="zh-CN" altLang="en-US" sz="3200" b="1">
                <a:solidFill>
                  <a:srgbClr val="FF0000"/>
                </a:solidFill>
                <a:effectLst/>
                <a:latin typeface="+mn-ea"/>
                <a:cs typeface="+mn-ea"/>
              </a:rPr>
              <a:t>海洋性影响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的气候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pic>
        <p:nvPicPr>
          <p:cNvPr id="10" name="图片 9" descr="图片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" y="2694305"/>
            <a:ext cx="3747135" cy="39268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2250" y="2532380"/>
            <a:ext cx="4241800" cy="86614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0221DE"/>
                </a:solidFill>
              </a:rPr>
              <a:t>特征：</a:t>
            </a:r>
            <a:r>
              <a:rPr lang="zh-CN" altLang="en-US" sz="2400" b="1">
                <a:solidFill>
                  <a:srgbClr val="FF0000"/>
                </a:solidFill>
              </a:rPr>
              <a:t>全年温和湿润，日照少</a:t>
            </a:r>
          </a:p>
          <a:p>
            <a:pPr>
              <a:lnSpc>
                <a:spcPct val="120000"/>
              </a:lnSpc>
            </a:pPr>
            <a:r>
              <a:rPr lang="zh-CN" altLang="en-US" sz="2000"/>
              <a:t>（自西向东</a:t>
            </a:r>
            <a:r>
              <a:rPr lang="zh-CN" altLang="en-US" sz="2000">
                <a:solidFill>
                  <a:srgbClr val="FF0000"/>
                </a:solidFill>
              </a:rPr>
              <a:t>由海洋性向大陆性</a:t>
            </a:r>
            <a:r>
              <a:rPr lang="zh-CN" altLang="en-US" sz="2000"/>
              <a:t>过渡）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2250" y="3492026"/>
            <a:ext cx="4241800" cy="97726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0221DE"/>
                </a:solidFill>
              </a:rPr>
              <a:t>成因：</a:t>
            </a:r>
            <a:r>
              <a:rPr lang="zh-CN" altLang="en-US" sz="2400">
                <a:solidFill>
                  <a:schemeClr val="tx1"/>
                </a:solidFill>
              </a:rPr>
              <a:t>终年受</a:t>
            </a:r>
            <a:r>
              <a:rPr lang="zh-CN" altLang="en-US" sz="2400" b="1">
                <a:solidFill>
                  <a:srgbClr val="FF0000"/>
                </a:solidFill>
              </a:rPr>
              <a:t>西风控制</a:t>
            </a:r>
            <a:r>
              <a:rPr lang="zh-CN" altLang="en-US" sz="2400">
                <a:solidFill>
                  <a:schemeClr val="tx1"/>
                </a:solidFill>
              </a:rPr>
              <a:t>，北大西洋</a:t>
            </a:r>
            <a:r>
              <a:rPr lang="zh-CN" altLang="en-US" sz="2400" b="1">
                <a:solidFill>
                  <a:srgbClr val="FF0000"/>
                </a:solidFill>
              </a:rPr>
              <a:t>暖流增温增湿</a:t>
            </a:r>
          </a:p>
        </p:txBody>
      </p:sp>
      <p:sp>
        <p:nvSpPr>
          <p:cNvPr id="31" name="任意多边形 30"/>
          <p:cNvSpPr/>
          <p:nvPr/>
        </p:nvSpPr>
        <p:spPr>
          <a:xfrm>
            <a:off x="4842510" y="3314700"/>
            <a:ext cx="2233295" cy="739775"/>
          </a:xfrm>
          <a:custGeom>
            <a:avLst/>
            <a:gdLst>
              <a:gd name="connisteX0" fmla="*/ 0 w 2233295"/>
              <a:gd name="connsiteY0" fmla="*/ 0 h 739775"/>
              <a:gd name="connisteX1" fmla="*/ 839470 w 2233295"/>
              <a:gd name="connsiteY1" fmla="*/ 455295 h 739775"/>
              <a:gd name="connisteX2" fmla="*/ 1721485 w 2233295"/>
              <a:gd name="connsiteY2" fmla="*/ 682625 h 739775"/>
              <a:gd name="connisteX3" fmla="*/ 2233295 w 2233295"/>
              <a:gd name="connsiteY3" fmla="*/ 739775 h 7397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233295" h="739775">
                <a:moveTo>
                  <a:pt x="0" y="0"/>
                </a:moveTo>
                <a:cubicBezTo>
                  <a:pt x="150495" y="86360"/>
                  <a:pt x="495300" y="318770"/>
                  <a:pt x="839470" y="455295"/>
                </a:cubicBezTo>
                <a:cubicBezTo>
                  <a:pt x="1183640" y="591820"/>
                  <a:pt x="1442720" y="625475"/>
                  <a:pt x="1721485" y="682625"/>
                </a:cubicBezTo>
                <a:cubicBezTo>
                  <a:pt x="2000250" y="739775"/>
                  <a:pt x="2148840" y="732790"/>
                  <a:pt x="2233295" y="739775"/>
                </a:cubicBezTo>
              </a:path>
            </a:pathLst>
          </a:custGeom>
          <a:noFill/>
          <a:ln w="508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u140689497_1388de8a960g2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73" y="4572000"/>
            <a:ext cx="2816860" cy="21202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22885" y="4572034"/>
            <a:ext cx="4241800" cy="21209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400" b="1" dirty="0">
                <a:solidFill>
                  <a:srgbClr val="0221DE"/>
                </a:solidFill>
              </a:rPr>
              <a:t>影响：</a:t>
            </a:r>
            <a:r>
              <a:rPr lang="zh-CN" altLang="en-US" sz="2400" b="1" u="sng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植被为</a:t>
            </a:r>
            <a:r>
              <a:rPr lang="zh-CN" altLang="en-US" sz="2400" b="1" u="sng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温带落叶阔叶林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</a:p>
          <a:p>
            <a:pPr algn="l">
              <a:lnSpc>
                <a:spcPct val="110000"/>
              </a:lnSpc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+mn-ea"/>
              </a:rPr>
              <a:t>  海洋性气候雨日较多，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日照较少，光热条件不足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不利于农作物成熟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，而利于多汁牧草生长，对发展乳畜业有利。</a:t>
            </a:r>
            <a:endParaRPr lang="zh-CN" altLang="en-US" sz="2400" b="1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6" grpId="0" bldLvl="0" animBg="1"/>
      <p:bldP spid="31" grpId="0" animBg="1"/>
      <p:bldP spid="31" grpId="1" animBg="1"/>
      <p:bldP spid="1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欧洲气候"/>
          <p:cNvPicPr>
            <a:picLocks noChangeAspect="1"/>
          </p:cNvPicPr>
          <p:nvPr/>
        </p:nvPicPr>
        <p:blipFill>
          <a:blip r:embed="rId2"/>
          <a:srcRect l="569" r="1125"/>
          <a:stretch>
            <a:fillRect/>
          </a:stretch>
        </p:blipFill>
        <p:spPr>
          <a:xfrm>
            <a:off x="4463982" y="1422400"/>
            <a:ext cx="4641850" cy="5290185"/>
          </a:xfrm>
          <a:prstGeom prst="rect">
            <a:avLst/>
          </a:prstGeom>
        </p:spPr>
      </p:pic>
      <p:pic>
        <p:nvPicPr>
          <p:cNvPr id="2" name="图片 1" descr="世界主要气候类型资料图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2787650"/>
            <a:ext cx="3316605" cy="37191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22250" y="2952022"/>
            <a:ext cx="5153660" cy="53403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0221DE"/>
                </a:solidFill>
              </a:rPr>
              <a:t>成因：</a:t>
            </a:r>
            <a:r>
              <a:rPr lang="zh-CN" altLang="en-US" sz="2400" b="1">
                <a:solidFill>
                  <a:srgbClr val="FF0000"/>
                </a:solidFill>
              </a:rPr>
              <a:t>夏季副高</a:t>
            </a:r>
            <a:r>
              <a:rPr lang="zh-CN" altLang="en-US" sz="2400">
                <a:solidFill>
                  <a:schemeClr val="tx1"/>
                </a:solidFill>
              </a:rPr>
              <a:t>控制，</a:t>
            </a:r>
            <a:r>
              <a:rPr lang="zh-CN" altLang="en-US" sz="2400" b="1">
                <a:solidFill>
                  <a:srgbClr val="FF0000"/>
                </a:solidFill>
              </a:rPr>
              <a:t>冬季西风</a:t>
            </a:r>
            <a:r>
              <a:rPr lang="zh-CN" altLang="en-US" sz="2400">
                <a:solidFill>
                  <a:schemeClr val="tx1"/>
                </a:solidFill>
              </a:rPr>
              <a:t>控制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6002" y="3564026"/>
            <a:ext cx="8787130" cy="31927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>
                <a:solidFill>
                  <a:srgbClr val="0221DE"/>
                </a:solidFill>
              </a:rPr>
              <a:t>影响：</a:t>
            </a:r>
            <a:r>
              <a:rPr lang="zh-CN" altLang="en-US" sz="2400" b="1" u="sng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植被为</a:t>
            </a:r>
            <a:r>
              <a:rPr lang="zh-CN" altLang="en-US" sz="2400" b="1" u="sng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亚热带常绿硬叶林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地中海气候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夏季光热充足，昼夜温差大，但雨热不同期，夏季降水少需灌溉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。地中海沿岸地区，适宜油橄榄、柑橘、无花果和葡萄等果树的栽培，是</a:t>
            </a:r>
            <a:r>
              <a:rPr lang="zh-CN" altLang="en-US" sz="24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欧洲主要的亚热带水果产区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。随着欧洲对葡萄酒、新鲜水果、蔬菜和花卉的需求量猛增。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环地中海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的法国、西班牙、突尼斯、以色列等国</a:t>
            </a:r>
            <a:r>
              <a:rPr lang="zh-CN" altLang="en-US" sz="24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农业生产选择专业化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，成为水果、蔬菜、花卉等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“时鲜业”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的生产基地，并在此基础上加工酒类等其它产品，大量销往欧洲各地。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32369" y="1422400"/>
            <a:ext cx="410464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 smtClean="0">
                <a:latin typeface="+mj-ea"/>
                <a:ea typeface="+mj-ea"/>
                <a:cs typeface="+mn-ea"/>
                <a:sym typeface="+mn-ea"/>
              </a:rPr>
              <a:t>(3)</a:t>
            </a:r>
            <a:r>
              <a:rPr lang="zh-CN" altLang="en-US" sz="2800" dirty="0">
                <a:latin typeface="+mn-ea"/>
                <a:cs typeface="+mn-ea"/>
              </a:rPr>
              <a:t>南部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地中海气候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+mn-ea"/>
              </a:rPr>
              <a:t>典型</a:t>
            </a: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2250" y="2376018"/>
            <a:ext cx="5153025" cy="4972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0221DE"/>
                </a:solidFill>
              </a:rPr>
              <a:t>特征：</a:t>
            </a:r>
            <a:r>
              <a:rPr lang="zh-CN" altLang="en-US" sz="2400" b="1">
                <a:solidFill>
                  <a:srgbClr val="FF0000"/>
                </a:solidFill>
              </a:rPr>
              <a:t>夏季炎热干燥，冬季温和多雨</a:t>
            </a:r>
            <a:endParaRPr lang="zh-CN" altLang="en-US" sz="2000"/>
          </a:p>
        </p:txBody>
      </p:sp>
      <p:pic>
        <p:nvPicPr>
          <p:cNvPr id="21" name="图片 20" descr="Img3172925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1134178"/>
            <a:ext cx="3535680" cy="2352040"/>
          </a:xfrm>
          <a:prstGeom prst="rect">
            <a:avLst/>
          </a:prstGeom>
        </p:spPr>
      </p:pic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75334" y="749663"/>
            <a:ext cx="3592657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</a:t>
            </a:r>
            <a:r>
              <a:rPr lang="zh-CN" altLang="en-US" sz="2400" b="1" dirty="0"/>
              <a:t>气候——海洋性显著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2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8093" y="1211328"/>
            <a:ext cx="3751118" cy="390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4"/>
          <p:cNvSpPr txBox="1"/>
          <p:nvPr/>
        </p:nvSpPr>
        <p:spPr>
          <a:xfrm>
            <a:off x="342900" y="5572144"/>
            <a:ext cx="8458199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成因</a:t>
            </a:r>
            <a:r>
              <a:rPr lang="zh-CN" altLang="en-US" sz="2800" b="1" dirty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：距离海洋相对较远，山脉</a:t>
            </a:r>
            <a:r>
              <a:rPr lang="zh-CN" altLang="en-US" sz="2800" b="1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阻挡水汽</a:t>
            </a:r>
            <a:r>
              <a:rPr lang="zh-CN" altLang="en-US" sz="28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sz="2800" b="1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降水较少。</a:t>
            </a:r>
          </a:p>
        </p:txBody>
      </p:sp>
      <p:pic>
        <p:nvPicPr>
          <p:cNvPr id="7" name="图片 6" descr="欧洲西部地形"/>
          <p:cNvPicPr>
            <a:picLocks noChangeAspect="1"/>
          </p:cNvPicPr>
          <p:nvPr/>
        </p:nvPicPr>
        <p:blipFill>
          <a:blip r:embed="rId3"/>
          <a:srcRect l="14407" r="699" b="769"/>
          <a:stretch>
            <a:fillRect/>
          </a:stretch>
        </p:blipFill>
        <p:spPr>
          <a:xfrm>
            <a:off x="914400" y="1211328"/>
            <a:ext cx="3275192" cy="3857101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1" y="371452"/>
            <a:ext cx="689956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 smtClean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）伊比利亚半岛中部的温带大陆性气候</a:t>
            </a:r>
          </a:p>
        </p:txBody>
      </p:sp>
    </p:spTree>
    <p:extLst>
      <p:ext uri="{BB962C8B-B14F-4D97-AF65-F5344CB8AC3E}">
        <p14:creationId xmlns:p14="http://schemas.microsoft.com/office/powerpoint/2010/main" val="323846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431887735486p19lhihqlc1iem1r211gv613b55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3" y="2319655"/>
            <a:ext cx="3670300" cy="2218690"/>
          </a:xfrm>
          <a:prstGeom prst="rect">
            <a:avLst/>
          </a:prstGeom>
        </p:spPr>
      </p:pic>
      <p:pic>
        <p:nvPicPr>
          <p:cNvPr id="4" name="图片 3" descr="欧洲西部的河流02_副本"/>
          <p:cNvPicPr>
            <a:picLocks noChangeAspect="1"/>
          </p:cNvPicPr>
          <p:nvPr/>
        </p:nvPicPr>
        <p:blipFill>
          <a:blip r:embed="rId3"/>
          <a:srcRect t="2566" b="508"/>
          <a:stretch>
            <a:fillRect/>
          </a:stretch>
        </p:blipFill>
        <p:spPr>
          <a:xfrm>
            <a:off x="4211955" y="1727835"/>
            <a:ext cx="4658995" cy="5066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4002" y="1728013"/>
            <a:ext cx="857694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latin typeface="+mj-ea"/>
                <a:ea typeface="+mj-ea"/>
                <a:cs typeface="+mn-ea"/>
              </a:rPr>
              <a:t>(1)</a:t>
            </a:r>
            <a:r>
              <a:rPr lang="zh-CN" altLang="en-US" sz="2800" b="1">
                <a:latin typeface="+mn-ea"/>
                <a:cs typeface="+mn-ea"/>
              </a:rPr>
              <a:t>主要河流：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多瑙河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莱茵河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多瑙</a:t>
            </a:r>
            <a:r>
              <a:rPr lang="en-US" alt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莱茵运河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基尔运河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2250" y="904240"/>
            <a:ext cx="467995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b="1">
                <a:solidFill>
                  <a:srgbClr val="FF0000"/>
                </a:solidFill>
                <a:effectLst/>
                <a:latin typeface="+mn-ea"/>
                <a:cs typeface="+mn-ea"/>
              </a:rPr>
              <a:t>河流</a:t>
            </a:r>
            <a:r>
              <a:rPr lang="zh-CN" altLang="en-US" sz="2800">
                <a:solidFill>
                  <a:srgbClr val="FF0000"/>
                </a:solidFill>
                <a:effectLst/>
                <a:latin typeface="+mn-ea"/>
                <a:cs typeface="+mn-ea"/>
              </a:rPr>
              <a:t>：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+mn-ea"/>
              </a:rPr>
              <a:t>发达的内河航运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03268" y="4716056"/>
            <a:ext cx="1579278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221DE"/>
                </a:solidFill>
                <a:latin typeface="宋体" pitchFamily="2" charset="-122"/>
              </a:rPr>
              <a:t>多瑙河</a:t>
            </a:r>
            <a:r>
              <a:rPr lang="en-US" altLang="zh-CN" sz="2400" b="1" dirty="0">
                <a:solidFill>
                  <a:srgbClr val="0221DE"/>
                </a:solidFill>
                <a:latin typeface="宋体" pitchFamily="2" charset="-122"/>
              </a:rPr>
              <a:t>:  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62991" y="5350967"/>
            <a:ext cx="3609975" cy="1189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发源于德国西南部山地，向东注入黑海，是欧洲流经国家最多的河流。</a:t>
            </a:r>
          </a:p>
        </p:txBody>
      </p:sp>
    </p:spTree>
    <p:extLst>
      <p:ext uri="{BB962C8B-B14F-4D97-AF65-F5344CB8AC3E}">
        <p14:creationId xmlns:p14="http://schemas.microsoft.com/office/powerpoint/2010/main" val="75567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291916_1422094419512_mthum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72" y="2457590"/>
            <a:ext cx="3670935" cy="2218690"/>
          </a:xfrm>
          <a:prstGeom prst="rect">
            <a:avLst/>
          </a:prstGeom>
        </p:spPr>
      </p:pic>
      <p:pic>
        <p:nvPicPr>
          <p:cNvPr id="4" name="图片 3" descr="欧洲西部的河流02_副本"/>
          <p:cNvPicPr>
            <a:picLocks noChangeAspect="1"/>
          </p:cNvPicPr>
          <p:nvPr/>
        </p:nvPicPr>
        <p:blipFill>
          <a:blip r:embed="rId3"/>
          <a:srcRect t="2566" b="508"/>
          <a:stretch>
            <a:fillRect/>
          </a:stretch>
        </p:blipFill>
        <p:spPr>
          <a:xfrm>
            <a:off x="4211955" y="1727835"/>
            <a:ext cx="4658995" cy="5066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4002" y="1728013"/>
            <a:ext cx="857694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+mj-ea"/>
                <a:ea typeface="+mj-ea"/>
                <a:cs typeface="+mn-ea"/>
              </a:rPr>
              <a:t>(1)</a:t>
            </a:r>
            <a:r>
              <a:rPr lang="zh-CN" altLang="en-US" sz="2800" b="1" dirty="0">
                <a:latin typeface="+mn-ea"/>
                <a:cs typeface="+mn-ea"/>
              </a:rPr>
              <a:t>主要河流：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多瑙河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莱茵河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多瑙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莱茵运河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基尔运河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2250" y="904240"/>
            <a:ext cx="467995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b="1">
                <a:solidFill>
                  <a:srgbClr val="FF0000"/>
                </a:solidFill>
                <a:effectLst/>
                <a:latin typeface="+mn-ea"/>
                <a:cs typeface="+mn-ea"/>
              </a:rPr>
              <a:t>河流</a:t>
            </a:r>
            <a:r>
              <a:rPr lang="zh-CN" altLang="en-US" sz="2800">
                <a:solidFill>
                  <a:srgbClr val="FF0000"/>
                </a:solidFill>
                <a:effectLst/>
                <a:latin typeface="+mn-ea"/>
                <a:cs typeface="+mn-ea"/>
              </a:rPr>
              <a:t>：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+mn-ea"/>
              </a:rPr>
              <a:t>发达的内河航运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02474" y="4750274"/>
            <a:ext cx="1422184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221DE"/>
                </a:solidFill>
                <a:latin typeface="Times New Roman" pitchFamily="18" charset="0"/>
              </a:rPr>
              <a:t>莱茵河：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90836" y="5288340"/>
            <a:ext cx="4354286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黑体" pitchFamily="49" charset="-122"/>
              </a:rPr>
              <a:t>发源于瑞士</a:t>
            </a:r>
            <a:r>
              <a:rPr lang="zh-CN" altLang="en-US" sz="2400" b="1" dirty="0">
                <a:latin typeface="黑体" pitchFamily="49" charset="-122"/>
              </a:rPr>
              <a:t>阿尔卑斯山北麓，向西北</a:t>
            </a:r>
            <a:r>
              <a:rPr lang="zh-CN" altLang="en-US" sz="2400" b="1" dirty="0">
                <a:solidFill>
                  <a:srgbClr val="000000"/>
                </a:solidFill>
                <a:latin typeface="黑体" pitchFamily="49" charset="-122"/>
              </a:rPr>
              <a:t>注入北海，是欧洲航运量最大的河流。货运量在世界上仅次于密西西比河的河流.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欧洲西部的河流02_副本"/>
          <p:cNvPicPr>
            <a:picLocks noChangeAspect="1"/>
          </p:cNvPicPr>
          <p:nvPr/>
        </p:nvPicPr>
        <p:blipFill>
          <a:blip r:embed="rId2"/>
          <a:srcRect t="2566" b="508"/>
          <a:stretch>
            <a:fillRect/>
          </a:stretch>
        </p:blipFill>
        <p:spPr>
          <a:xfrm>
            <a:off x="4211955" y="1727835"/>
            <a:ext cx="4658995" cy="5066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4002" y="1728013"/>
            <a:ext cx="857694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+mj-ea"/>
                <a:ea typeface="+mj-ea"/>
                <a:cs typeface="+mn-ea"/>
              </a:rPr>
              <a:t>(1)</a:t>
            </a:r>
            <a:r>
              <a:rPr lang="zh-CN" altLang="en-US" sz="2800" b="1" dirty="0">
                <a:latin typeface="+mn-ea"/>
                <a:cs typeface="+mn-ea"/>
              </a:rPr>
              <a:t>主要河流：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多瑙河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莱茵河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多瑙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莱茵运河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基尔运河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2250" y="904240"/>
            <a:ext cx="467995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b="1">
                <a:solidFill>
                  <a:srgbClr val="FF0000"/>
                </a:solidFill>
                <a:effectLst/>
                <a:latin typeface="+mn-ea"/>
                <a:cs typeface="+mn-ea"/>
              </a:rPr>
              <a:t>河流</a:t>
            </a:r>
            <a:r>
              <a:rPr lang="zh-CN" altLang="en-US" sz="2800">
                <a:solidFill>
                  <a:srgbClr val="FF0000"/>
                </a:solidFill>
                <a:effectLst/>
                <a:latin typeface="+mn-ea"/>
                <a:cs typeface="+mn-ea"/>
              </a:rPr>
              <a:t>：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+mn-ea"/>
              </a:rPr>
              <a:t>发达的内河航运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3850" y="2411730"/>
            <a:ext cx="341249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(2)</a:t>
            </a:r>
            <a:r>
              <a:rPr lang="zh-CN" altLang="en-US" sz="2800" b="1">
                <a:latin typeface="+mn-ea"/>
                <a:cs typeface="+mn-ea"/>
              </a:rPr>
              <a:t>水文</a:t>
            </a:r>
            <a:r>
              <a:rPr lang="zh-CN" altLang="en-US" sz="2400" b="1">
                <a:latin typeface="+mn-ea"/>
                <a:cs typeface="+mn-ea"/>
              </a:rPr>
              <a:t>、</a:t>
            </a:r>
            <a:r>
              <a:rPr lang="zh-CN" altLang="en-US" sz="2800" b="1">
                <a:latin typeface="+mn-ea"/>
                <a:cs typeface="+mn-ea"/>
              </a:rPr>
              <a:t>水系特征</a:t>
            </a:r>
            <a:r>
              <a:rPr lang="zh-CN" altLang="en-US" sz="2400" b="1">
                <a:latin typeface="+mn-ea"/>
                <a:cs typeface="+mn-ea"/>
              </a:rPr>
              <a:t>：</a:t>
            </a:r>
            <a:endParaRPr lang="zh-CN" altLang="en-US" sz="2400" b="1">
              <a:solidFill>
                <a:srgbClr val="FF0000"/>
              </a:solidFill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3220" y="3096260"/>
            <a:ext cx="4538345" cy="105092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0221DE"/>
                </a:solidFill>
                <a:sym typeface="+mn-ea"/>
              </a:rPr>
              <a:t>水系：</a:t>
            </a:r>
            <a:endParaRPr lang="zh-CN" altLang="en-US" sz="2400" b="1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 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流程不长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水流平稳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河网密布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63219" y="4240076"/>
            <a:ext cx="4538345" cy="256921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0221DE"/>
                </a:solidFill>
                <a:sym typeface="+mn-ea"/>
              </a:rPr>
              <a:t>水文：</a:t>
            </a:r>
            <a:endParaRPr lang="zh-CN" altLang="en-US" sz="2000" b="1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 </a:t>
            </a:r>
            <a:r>
              <a:rPr lang="zh-CN" altLang="en-US" sz="1400" dirty="0">
                <a:sym typeface="+mn-ea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流量较大且稳定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流量季节变化小</a:t>
            </a:r>
            <a:r>
              <a:rPr lang="zh-CN" altLang="en-US" sz="2400" b="1" dirty="0">
                <a:solidFill>
                  <a:srgbClr val="0221DE"/>
                </a:solidFill>
                <a:sym typeface="+mn-ea"/>
              </a:rPr>
              <a:t>（汛期不明显）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无结冰期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含沙量小</a:t>
            </a:r>
            <a:endParaRPr lang="zh-CN" altLang="en-US" sz="2400" b="1" dirty="0">
              <a:solidFill>
                <a:srgbClr val="FF0000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99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0" y="361950"/>
            <a:ext cx="69484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0000FF"/>
                </a:solidFill>
              </a:rPr>
              <a:t>航运价值</a:t>
            </a:r>
            <a:endParaRPr lang="zh-CN" altLang="en-US" sz="4400" b="1" dirty="0">
              <a:solidFill>
                <a:srgbClr val="0000FF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1590675"/>
            <a:ext cx="2328863" cy="3424238"/>
            <a:chOff x="250" y="527"/>
            <a:chExt cx="1467" cy="2157"/>
          </a:xfrm>
        </p:grpSpPr>
        <p:sp>
          <p:nvSpPr>
            <p:cNvPr id="28685" name="Text Box 5"/>
            <p:cNvSpPr txBox="1">
              <a:spLocks noChangeArrowheads="1"/>
            </p:cNvSpPr>
            <p:nvPr/>
          </p:nvSpPr>
          <p:spPr bwMode="auto">
            <a:xfrm>
              <a:off x="250" y="527"/>
              <a:ext cx="10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自然条件：</a:t>
              </a:r>
            </a:p>
          </p:txBody>
        </p:sp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250" y="2396"/>
              <a:ext cx="1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社会经济条件：</a:t>
              </a:r>
            </a:p>
          </p:txBody>
        </p:sp>
      </p:grp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2495550" y="1496190"/>
            <a:ext cx="3548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水速</a:t>
            </a:r>
            <a:r>
              <a:rPr lang="en-US" altLang="zh-CN" sz="2800" b="1" dirty="0">
                <a:solidFill>
                  <a:srgbClr val="FF0000"/>
                </a:solidFill>
                <a:ea typeface="楷体_GB2312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地形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730827" y="2310467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水量、水位变化、结冰期 </a:t>
            </a:r>
            <a:r>
              <a:rPr lang="en-US" altLang="zh-CN" sz="2800" b="1" dirty="0">
                <a:solidFill>
                  <a:srgbClr val="FF0000"/>
                </a:solidFill>
                <a:ea typeface="楷体_GB2312" pitchFamily="49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气候</a:t>
            </a:r>
          </a:p>
        </p:txBody>
      </p:sp>
      <p:sp>
        <p:nvSpPr>
          <p:cNvPr id="144393" name="Text Box 9"/>
          <p:cNvSpPr txBox="1">
            <a:spLocks noChangeArrowheads="1"/>
          </p:cNvSpPr>
          <p:nvPr/>
        </p:nvSpPr>
        <p:spPr bwMode="auto">
          <a:xfrm>
            <a:off x="2184689" y="4585166"/>
            <a:ext cx="5971309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流域内的经济、人口、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交通网络联运、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经济腹地</a:t>
            </a:r>
          </a:p>
        </p:txBody>
      </p:sp>
      <p:sp>
        <p:nvSpPr>
          <p:cNvPr id="144394" name="AutoShape 10"/>
          <p:cNvSpPr>
            <a:spLocks/>
          </p:cNvSpPr>
          <p:nvPr/>
        </p:nvSpPr>
        <p:spPr bwMode="auto">
          <a:xfrm>
            <a:off x="6991350" y="1496190"/>
            <a:ext cx="171450" cy="2999610"/>
          </a:xfrm>
          <a:prstGeom prst="rightBrace">
            <a:avLst>
              <a:gd name="adj1" fmla="val 8509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7279698" y="2615268"/>
            <a:ext cx="2647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航运条件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623455" y="3962400"/>
            <a:ext cx="60059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河流长度、支流、流域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面积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水系</a:t>
            </a: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76030" y="3134380"/>
            <a:ext cx="46343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含沙量</a:t>
            </a:r>
            <a:r>
              <a:rPr lang="en-US" altLang="zh-CN" dirty="0"/>
              <a:t>——</a:t>
            </a:r>
            <a:r>
              <a:rPr lang="zh-CN" altLang="en-US" dirty="0"/>
              <a:t>植被</a:t>
            </a:r>
          </a:p>
        </p:txBody>
      </p:sp>
    </p:spTree>
    <p:extLst>
      <p:ext uri="{BB962C8B-B14F-4D97-AF65-F5344CB8AC3E}">
        <p14:creationId xmlns:p14="http://schemas.microsoft.com/office/powerpoint/2010/main" val="1385743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1" grpId="0"/>
      <p:bldP spid="144392" grpId="0"/>
      <p:bldP spid="144393" grpId="0"/>
      <p:bldP spid="144394" grpId="0" animBg="1"/>
      <p:bldP spid="144395" grpId="0"/>
      <p:bldP spid="144396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欧洲西部的河流02_副本"/>
          <p:cNvPicPr>
            <a:picLocks noChangeAspect="1"/>
          </p:cNvPicPr>
          <p:nvPr/>
        </p:nvPicPr>
        <p:blipFill>
          <a:blip r:embed="rId2"/>
          <a:srcRect t="2032" b="508"/>
          <a:stretch>
            <a:fillRect/>
          </a:stretch>
        </p:blipFill>
        <p:spPr>
          <a:xfrm>
            <a:off x="4392295" y="1584325"/>
            <a:ext cx="4658995" cy="51936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3675" y="864006"/>
            <a:ext cx="469455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b="1">
                <a:solidFill>
                  <a:srgbClr val="FF0000"/>
                </a:solidFill>
                <a:effectLst/>
                <a:latin typeface="+mn-ea"/>
                <a:cs typeface="+mn-ea"/>
              </a:rPr>
              <a:t>河流</a:t>
            </a:r>
            <a:r>
              <a:rPr lang="zh-CN" altLang="en-US" sz="2800">
                <a:solidFill>
                  <a:srgbClr val="FF0000"/>
                </a:solidFill>
                <a:effectLst/>
                <a:latin typeface="+mn-ea"/>
                <a:cs typeface="+mn-ea"/>
              </a:rPr>
              <a:t>：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+mn-ea"/>
              </a:rPr>
              <a:t>发达的内河航运</a:t>
            </a:r>
            <a:endParaRPr lang="zh-CN" altLang="en-US" sz="28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8002" y="1643752"/>
            <a:ext cx="396621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(3)</a:t>
            </a:r>
            <a:r>
              <a:rPr lang="zh-CN" altLang="en-US" sz="2800" b="1">
                <a:latin typeface="+mn-ea"/>
                <a:cs typeface="+mn-ea"/>
              </a:rPr>
              <a:t>内河航运发达</a:t>
            </a:r>
            <a:r>
              <a:rPr lang="zh-CN" altLang="en-US" sz="2400" b="1">
                <a:solidFill>
                  <a:srgbClr val="0221DE"/>
                </a:solidFill>
                <a:latin typeface="+mn-ea"/>
                <a:cs typeface="+mn-ea"/>
              </a:rPr>
              <a:t>（条件）</a:t>
            </a:r>
            <a:endParaRPr lang="zh-CN" altLang="en-US" sz="2400" b="1">
              <a:solidFill>
                <a:srgbClr val="0221DE"/>
              </a:solidFill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8002" y="2357264"/>
            <a:ext cx="1612900" cy="497205"/>
          </a:xfrm>
          <a:prstGeom prst="rect">
            <a:avLst/>
          </a:prstGeom>
          <a:solidFill>
            <a:srgbClr val="41FB33"/>
          </a:solidFill>
          <a:effectLst>
            <a:outerShdw blurRad="127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0221DE"/>
                </a:solidFill>
              </a:rPr>
              <a:t>自然条件：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8002" y="5472040"/>
            <a:ext cx="1612900" cy="497205"/>
          </a:xfrm>
          <a:prstGeom prst="rect">
            <a:avLst/>
          </a:prstGeom>
          <a:solidFill>
            <a:srgbClr val="41FB33"/>
          </a:solidFill>
          <a:effectLst>
            <a:outerShdw blurRad="127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0221DE"/>
                </a:solidFill>
              </a:rPr>
              <a:t>社会经济：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60003" y="2952022"/>
            <a:ext cx="5292090" cy="105029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latin typeface="Calibri" panose="020F0502020204030204" charset="0"/>
                <a:sym typeface="+mn-ea"/>
              </a:rPr>
              <a:t>①</a:t>
            </a:r>
            <a:r>
              <a:rPr lang="zh-CN" altLang="en-US" sz="2400">
                <a:sym typeface="+mn-ea"/>
              </a:rPr>
              <a:t>降水多且分配均匀，利于河流发育，河流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流量大，季节变化小</a:t>
            </a:r>
            <a:r>
              <a:rPr lang="zh-CN" altLang="en-US" sz="2400" b="1">
                <a:sym typeface="+mn-ea"/>
              </a:rPr>
              <a:t>。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河网密布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0003" y="4068030"/>
            <a:ext cx="5292090" cy="57086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latin typeface="Calibri" panose="020F0502020204030204" charset="0"/>
                <a:sym typeface="+mn-ea"/>
              </a:rPr>
              <a:t>②</a:t>
            </a:r>
            <a:r>
              <a:rPr lang="zh-CN" altLang="en-US" sz="2400">
                <a:sym typeface="+mn-ea"/>
              </a:rPr>
              <a:t>地势低平，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水流平稳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0003" y="4716035"/>
            <a:ext cx="5292090" cy="57086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latin typeface="Calibri" panose="020F0502020204030204" charset="0"/>
                <a:sym typeface="+mn-ea"/>
              </a:rPr>
              <a:t>③</a:t>
            </a:r>
            <a:r>
              <a:rPr lang="zh-CN" altLang="en-US" sz="2400">
                <a:sym typeface="+mn-ea"/>
              </a:rPr>
              <a:t>冬季无结冰期，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全年通航时间长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0045" y="6047740"/>
            <a:ext cx="8690610" cy="57086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latin typeface="Calibri" panose="020F0502020204030204" charset="0"/>
                <a:sym typeface="+mn-ea"/>
              </a:rPr>
              <a:t>④</a:t>
            </a:r>
            <a:r>
              <a:rPr lang="zh-CN" altLang="en-US" sz="2400">
                <a:sym typeface="+mn-ea"/>
              </a:rPr>
              <a:t>欧洲西部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经济发达，区内贸易量大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    </a:t>
            </a:r>
            <a:r>
              <a:rPr lang="zh-CN" altLang="en-US" sz="2400">
                <a:latin typeface="Calibri" panose="020F0502020204030204" charset="0"/>
                <a:sym typeface="+mn-ea"/>
              </a:rPr>
              <a:t>⑤</a:t>
            </a:r>
            <a:r>
              <a:rPr lang="zh-CN" altLang="en-US" sz="2400">
                <a:sym typeface="+mn-ea"/>
              </a:rPr>
              <a:t>河流间多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有运河相通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 descr="【运河】莱茵河运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965" y="2952750"/>
            <a:ext cx="3362325" cy="233426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bldLvl="0" animBg="1"/>
      <p:bldP spid="23" grpId="0" bldLvl="0" animBg="1"/>
      <p:bldP spid="14" grpId="0" bldLvl="0" animBg="1"/>
      <p:bldP spid="15" grpId="0" bldLvl="0" animBg="1"/>
      <p:bldP spid="16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6" y="103012"/>
            <a:ext cx="7872826" cy="655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6" y="3210157"/>
            <a:ext cx="4836362" cy="34217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9" y="3210157"/>
            <a:ext cx="3906982" cy="34217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3910" y="758536"/>
            <a:ext cx="90400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自然因素：</a:t>
            </a: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1,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位于莱茵河河口</a:t>
            </a: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河海联运便利（既是河港又是海港）</a:t>
            </a:r>
            <a:r>
              <a:rPr lang="zh-CN" altLang="en-US" sz="2400" b="1" dirty="0">
                <a:solidFill>
                  <a:srgbClr val="0221DE"/>
                </a:solidFill>
              </a:rPr>
              <a:t/>
            </a:r>
            <a:br>
              <a:rPr lang="zh-CN" altLang="en-US" sz="2400" b="1" dirty="0">
                <a:solidFill>
                  <a:srgbClr val="0221DE"/>
                </a:solidFill>
              </a:rPr>
            </a:b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2,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港阔水深</a:t>
            </a: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不於不冻</a:t>
            </a:r>
            <a:r>
              <a:rPr lang="zh-CN" altLang="en-US" sz="2400" b="1" dirty="0">
                <a:solidFill>
                  <a:srgbClr val="0221DE"/>
                </a:solidFill>
              </a:rPr>
              <a:t/>
            </a:r>
            <a:br>
              <a:rPr lang="zh-CN" altLang="en-US" sz="2400" b="1" dirty="0">
                <a:solidFill>
                  <a:srgbClr val="0221DE"/>
                </a:solidFill>
              </a:rPr>
            </a:b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3,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地形平坦</a:t>
            </a: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有利于建港</a:t>
            </a:r>
            <a:r>
              <a:rPr lang="zh-CN" altLang="en-US" sz="2400" b="1" dirty="0">
                <a:solidFill>
                  <a:srgbClr val="0221DE"/>
                </a:solidFill>
              </a:rPr>
              <a:t/>
            </a:r>
            <a:br>
              <a:rPr lang="zh-CN" altLang="en-US" sz="2400" b="1" dirty="0">
                <a:solidFill>
                  <a:srgbClr val="0221DE"/>
                </a:solidFill>
              </a:rPr>
            </a:b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社会经济因素：</a:t>
            </a: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1,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经济腹地广阔</a:t>
            </a:r>
            <a:r>
              <a:rPr lang="zh-CN" altLang="en-US" sz="2400" b="1" dirty="0">
                <a:solidFill>
                  <a:srgbClr val="0221DE"/>
                </a:solidFill>
              </a:rPr>
              <a:t/>
            </a:r>
            <a:br>
              <a:rPr lang="zh-CN" altLang="en-US" sz="2400" b="1" dirty="0">
                <a:solidFill>
                  <a:srgbClr val="0221DE"/>
                </a:solidFill>
              </a:rPr>
            </a:b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2,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以鹿特丹市为依托</a:t>
            </a:r>
            <a:r>
              <a:rPr lang="zh-CN" altLang="en-US" sz="2400" b="1" dirty="0">
                <a:solidFill>
                  <a:srgbClr val="0221DE"/>
                </a:solidFill>
              </a:rPr>
              <a:t/>
            </a:r>
            <a:br>
              <a:rPr lang="zh-CN" altLang="en-US" sz="2400" b="1" dirty="0">
                <a:solidFill>
                  <a:srgbClr val="0221DE"/>
                </a:solidFill>
              </a:rPr>
            </a:b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3,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位于第二条亚欧大陆桥的终点</a:t>
            </a: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,</a:t>
            </a:r>
            <a:r>
              <a:rPr lang="zh-CN" altLang="en-US" sz="2400" b="1" dirty="0">
                <a:solidFill>
                  <a:srgbClr val="0221DE"/>
                </a:solidFill>
                <a:latin typeface="zuoyeFont_mathFont"/>
              </a:rPr>
              <a:t>连接亚欧大陆两岸</a:t>
            </a:r>
            <a:r>
              <a:rPr lang="en-US" altLang="zh-CN" sz="2400" b="1" dirty="0">
                <a:solidFill>
                  <a:srgbClr val="0221DE"/>
                </a:solidFill>
                <a:latin typeface="zuoyeFont_mathFont"/>
              </a:rPr>
              <a:t>.</a:t>
            </a:r>
            <a:endParaRPr lang="zh-CN" altLang="en-US" sz="2400" b="1" dirty="0">
              <a:solidFill>
                <a:srgbClr val="022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5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 descr="C:\Documents and Settings\Administrator\My Documents\青岛\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9350" y="3657600"/>
            <a:ext cx="41846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0" y="152400"/>
            <a:ext cx="3048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FF3399"/>
                </a:solidFill>
                <a:latin typeface="Calibri" pitchFamily="34" charset="0"/>
              </a:rPr>
              <a:t>典雅别致的欧洲</a:t>
            </a:r>
            <a:r>
              <a:rPr lang="zh-CN" altLang="en-US" sz="2400" b="1">
                <a:solidFill>
                  <a:srgbClr val="FF3399"/>
                </a:solidFill>
                <a:latin typeface="Calibri" pitchFamily="34" charset="0"/>
              </a:rPr>
              <a:t>小镇</a:t>
            </a:r>
            <a:endParaRPr lang="zh-CN" altLang="zh-CN" sz="2400" b="1">
              <a:solidFill>
                <a:srgbClr val="FF3399"/>
              </a:solidFill>
              <a:latin typeface="Calibri" pitchFamily="34" charset="0"/>
            </a:endParaRPr>
          </a:p>
        </p:txBody>
      </p:sp>
      <p:pic>
        <p:nvPicPr>
          <p:cNvPr id="18435" name="Picture 7" descr="http://blog.cntv.cn/attachments/simg/201203/26/1824434cc636b74495f682056952656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81400"/>
            <a:ext cx="491648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9" descr="http://dimg02.c-ctrip.com/images/tg/355/934/274/ab1c76aa55074a549903160228a61f97_R_710_47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838200"/>
            <a:ext cx="3810000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8" descr="http://pic41.nipic.com/20140519/13085675_215621089000_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457200"/>
            <a:ext cx="4724400" cy="299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52274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3" name="Text Box 8"/>
          <p:cNvSpPr txBox="1">
            <a:spLocks noChangeArrowheads="1"/>
          </p:cNvSpPr>
          <p:nvPr/>
        </p:nvSpPr>
        <p:spPr bwMode="auto">
          <a:xfrm>
            <a:off x="412750" y="1277086"/>
            <a:ext cx="3268663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(1)人口分布</a:t>
            </a:r>
          </a:p>
        </p:txBody>
      </p:sp>
      <p:pic>
        <p:nvPicPr>
          <p:cNvPr id="80905" name="Picture 10" descr="mid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2794000"/>
            <a:ext cx="3603625" cy="397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6" name="Picture 11" descr="欧洲西部工业区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9463" y="2794000"/>
            <a:ext cx="3709987" cy="397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7" name="Text Box 12"/>
          <p:cNvSpPr txBox="1">
            <a:spLocks noChangeArrowheads="1"/>
          </p:cNvSpPr>
          <p:nvPr/>
        </p:nvSpPr>
        <p:spPr bwMode="auto">
          <a:xfrm>
            <a:off x="8391525" y="3122613"/>
            <a:ext cx="471488" cy="338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CC"/>
                </a:solidFill>
              </a:rPr>
              <a:t>欧洲西部工业区分布</a:t>
            </a:r>
          </a:p>
        </p:txBody>
      </p:sp>
      <p:sp>
        <p:nvSpPr>
          <p:cNvPr id="80908" name="Text Box 13"/>
          <p:cNvSpPr txBox="1">
            <a:spLocks noChangeArrowheads="1"/>
          </p:cNvSpPr>
          <p:nvPr/>
        </p:nvSpPr>
        <p:spPr bwMode="auto">
          <a:xfrm>
            <a:off x="200025" y="3206750"/>
            <a:ext cx="447675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CC"/>
                </a:solidFill>
              </a:rPr>
              <a:t>欧洲西部人口分布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00025" y="673936"/>
            <a:ext cx="305879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稠密的人口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0600" y="1854468"/>
            <a:ext cx="7498850" cy="85523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Calibri" panose="020F0502020204030204" charset="0"/>
                <a:sym typeface="+mn-ea"/>
              </a:rPr>
              <a:t>    </a:t>
            </a:r>
            <a:r>
              <a:rPr lang="zh-CN" altLang="en-US" sz="2000" dirty="0">
                <a:latin typeface="Calibri" panose="020F0502020204030204" charset="0"/>
                <a:sym typeface="+mn-ea"/>
              </a:rPr>
              <a:t>欧洲西部人口稠密，总人口约</a:t>
            </a:r>
            <a:r>
              <a:rPr lang="en-US" altLang="zh-CN" sz="2000" dirty="0">
                <a:latin typeface="Calibri" panose="020F0502020204030204" charset="0"/>
                <a:sym typeface="+mn-ea"/>
              </a:rPr>
              <a:t>5</a:t>
            </a:r>
            <a:r>
              <a:rPr lang="zh-CN" altLang="en-US" sz="2000" dirty="0">
                <a:latin typeface="Calibri" panose="020F0502020204030204" charset="0"/>
                <a:sym typeface="+mn-ea"/>
              </a:rPr>
              <a:t>亿多</a:t>
            </a:r>
            <a:r>
              <a:rPr lang="zh-CN" altLang="en-US" dirty="0">
                <a:latin typeface="Calibri" panose="020F0502020204030204" charset="0"/>
                <a:sym typeface="+mn-ea"/>
              </a:rPr>
              <a:t>，</a:t>
            </a:r>
            <a:r>
              <a:rPr lang="zh-CN" altLang="en-US" sz="2000" dirty="0">
                <a:latin typeface="Calibri" panose="020F0502020204030204" charset="0"/>
                <a:sym typeface="+mn-ea"/>
              </a:rPr>
              <a:t>白色人种</a:t>
            </a:r>
            <a:r>
              <a:rPr lang="zh-CN" altLang="en-US" dirty="0">
                <a:latin typeface="Calibri" panose="020F0502020204030204" charset="0"/>
                <a:sym typeface="+mn-ea"/>
              </a:rPr>
              <a:t>、</a:t>
            </a:r>
            <a:r>
              <a:rPr lang="zh-CN" altLang="en-US" sz="2000" dirty="0">
                <a:latin typeface="Calibri" panose="020F0502020204030204" charset="0"/>
                <a:sym typeface="+mn-ea"/>
              </a:rPr>
              <a:t>基督教为主。分布：多与早期工业有关。</a:t>
            </a:r>
            <a:endParaRPr lang="zh-CN" altLang="en-US" sz="2000" b="1" dirty="0">
              <a:solidFill>
                <a:schemeClr val="tx1"/>
              </a:solidFill>
              <a:latin typeface="Calibri" panose="020F05020202040302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59545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7" name="Text Box 8"/>
          <p:cNvSpPr txBox="1">
            <a:spLocks noChangeArrowheads="1"/>
          </p:cNvSpPr>
          <p:nvPr/>
        </p:nvSpPr>
        <p:spPr bwMode="auto">
          <a:xfrm>
            <a:off x="302079" y="1515017"/>
            <a:ext cx="3783013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(2)人口老龄化</a:t>
            </a:r>
          </a:p>
        </p:txBody>
      </p:sp>
      <p:sp>
        <p:nvSpPr>
          <p:cNvPr id="81928" name="Rectangle 9"/>
          <p:cNvSpPr>
            <a:spLocks noChangeArrowheads="1"/>
          </p:cNvSpPr>
          <p:nvPr/>
        </p:nvSpPr>
        <p:spPr bwMode="auto">
          <a:xfrm>
            <a:off x="400050" y="2137003"/>
            <a:ext cx="85947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欧洲西部人口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自然增长率最低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，有些国家如匈牙利、德国还出现人口负增长。</a:t>
            </a:r>
            <a:endParaRPr lang="zh-CN" altLang="en-US" sz="2400" b="1" dirty="0">
              <a:solidFill>
                <a:srgbClr val="FF0000"/>
              </a:solidFill>
              <a:latin typeface="宋体" pitchFamily="2" charset="-122"/>
              <a:sym typeface="Arial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0025" y="673936"/>
            <a:ext cx="305879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稠密的人口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15240" y="3467238"/>
            <a:ext cx="91440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首先受社会经济条件的影响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，本区经济发达，进一步发展主要靠科学技术和提高劳动生产率，单纯追求劳动者数量的时代已结束；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其次是受生育观念的影响，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本区各国的居民不愿多生育孩子，人口的出生率很低；</a:t>
            </a:r>
          </a:p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再次是受人口老龄化的影响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，本区许多国家的人口年龄结构呈老龄化，每年因衰老而死亡的人数增多，死亡率上升较快。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080658" y="1549086"/>
            <a:ext cx="5747112" cy="49859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【思考】</a:t>
            </a:r>
            <a:r>
              <a:rPr lang="zh-CN" altLang="en-US" sz="2400" dirty="0"/>
              <a:t>现今，欧洲人口增长缓慢的原因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6239413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ldLvl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7" name="Text Box 8"/>
          <p:cNvSpPr txBox="1">
            <a:spLocks noChangeArrowheads="1"/>
          </p:cNvSpPr>
          <p:nvPr/>
        </p:nvSpPr>
        <p:spPr bwMode="auto">
          <a:xfrm>
            <a:off x="400050" y="1281430"/>
            <a:ext cx="3783013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(2)人口老龄化</a:t>
            </a:r>
          </a:p>
        </p:txBody>
      </p:sp>
      <p:sp>
        <p:nvSpPr>
          <p:cNvPr id="81928" name="Rectangle 9"/>
          <p:cNvSpPr>
            <a:spLocks noChangeArrowheads="1"/>
          </p:cNvSpPr>
          <p:nvPr/>
        </p:nvSpPr>
        <p:spPr bwMode="auto">
          <a:xfrm>
            <a:off x="400050" y="1773668"/>
            <a:ext cx="85947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欧洲西部人口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自然增长率最低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，有些国家如匈牙利、德国还出现人口负增长。</a:t>
            </a:r>
            <a:endParaRPr lang="zh-CN" altLang="en-US" sz="2400" b="1" dirty="0">
              <a:solidFill>
                <a:srgbClr val="FF0000"/>
              </a:solidFill>
              <a:latin typeface="宋体" pitchFamily="2" charset="-122"/>
              <a:sym typeface="Arial" pitchFamily="34" charset="0"/>
            </a:endParaRPr>
          </a:p>
        </p:txBody>
      </p:sp>
      <p:sp>
        <p:nvSpPr>
          <p:cNvPr id="49162" name="Text Box 13"/>
          <p:cNvSpPr txBox="1">
            <a:spLocks noChangeArrowheads="1"/>
          </p:cNvSpPr>
          <p:nvPr/>
        </p:nvSpPr>
        <p:spPr bwMode="auto">
          <a:xfrm>
            <a:off x="546100" y="3368675"/>
            <a:ext cx="2493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华文中宋" pitchFamily="2" charset="-122"/>
              </a:rPr>
              <a:t>  自然增长率低</a:t>
            </a:r>
          </a:p>
          <a:p>
            <a:r>
              <a:rPr lang="zh-CN" altLang="en-US" sz="2400" b="1" dirty="0">
                <a:latin typeface="华文中宋" pitchFamily="2" charset="-122"/>
              </a:rPr>
              <a:t>    寿命延长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122613" y="3517900"/>
            <a:ext cx="1884362" cy="519113"/>
            <a:chOff x="0" y="0"/>
            <a:chExt cx="1187" cy="327"/>
          </a:xfrm>
        </p:grpSpPr>
        <p:sp>
          <p:nvSpPr>
            <p:cNvPr id="81931" name="Text Box 17"/>
            <p:cNvSpPr txBox="1">
              <a:spLocks noChangeArrowheads="1"/>
            </p:cNvSpPr>
            <p:nvPr/>
          </p:nvSpPr>
          <p:spPr bwMode="auto">
            <a:xfrm>
              <a:off x="399" y="0"/>
              <a:ext cx="7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latin typeface="华文中宋" pitchFamily="2" charset="-122"/>
                </a:rPr>
                <a:t>老龄化</a:t>
              </a:r>
            </a:p>
          </p:txBody>
        </p:sp>
        <p:sp>
          <p:nvSpPr>
            <p:cNvPr id="81932" name="Line 18"/>
            <p:cNvSpPr>
              <a:spLocks noChangeShapeType="1"/>
            </p:cNvSpPr>
            <p:nvPr/>
          </p:nvSpPr>
          <p:spPr bwMode="auto">
            <a:xfrm>
              <a:off x="0" y="174"/>
              <a:ext cx="45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166" name="Text Box 20"/>
          <p:cNvSpPr txBox="1">
            <a:spLocks noChangeArrowheads="1"/>
          </p:cNvSpPr>
          <p:nvPr/>
        </p:nvSpPr>
        <p:spPr bwMode="auto">
          <a:xfrm>
            <a:off x="5722937" y="3154178"/>
            <a:ext cx="26564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华文中宋" pitchFamily="2" charset="-122"/>
              </a:rPr>
              <a:t>劳动力不足</a:t>
            </a:r>
          </a:p>
          <a:p>
            <a:r>
              <a:rPr lang="zh-CN" altLang="en-US" sz="2400" b="1" dirty="0">
                <a:latin typeface="华文中宋" pitchFamily="2" charset="-122"/>
              </a:rPr>
              <a:t>经济负担</a:t>
            </a:r>
            <a:r>
              <a:rPr lang="zh-CN" altLang="en-US" sz="2400" b="1" dirty="0" smtClean="0">
                <a:latin typeface="华文中宋" pitchFamily="2" charset="-122"/>
              </a:rPr>
              <a:t>加重</a:t>
            </a:r>
            <a:endParaRPr lang="en-US" altLang="zh-CN" sz="2400" b="1" dirty="0" smtClean="0">
              <a:latin typeface="华文中宋" pitchFamily="2" charset="-122"/>
            </a:endParaRPr>
          </a:p>
          <a:p>
            <a:r>
              <a:rPr lang="zh-CN" altLang="en-US" sz="2400" b="1" dirty="0" smtClean="0">
                <a:latin typeface="华文中宋" pitchFamily="2" charset="-122"/>
              </a:rPr>
              <a:t>国防兵力不足</a:t>
            </a:r>
            <a:r>
              <a:rPr lang="en-US" altLang="zh-CN" sz="2400" b="1" dirty="0" smtClean="0">
                <a:latin typeface="华文中宋" pitchFamily="2" charset="-122"/>
              </a:rPr>
              <a:t>……</a:t>
            </a:r>
          </a:p>
        </p:txBody>
      </p:sp>
      <p:sp>
        <p:nvSpPr>
          <p:cNvPr id="49167" name="Line 21"/>
          <p:cNvSpPr>
            <a:spLocks noChangeShapeType="1"/>
          </p:cNvSpPr>
          <p:nvPr/>
        </p:nvSpPr>
        <p:spPr bwMode="auto">
          <a:xfrm>
            <a:off x="5006975" y="3794125"/>
            <a:ext cx="720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8" name="Text Box 20"/>
          <p:cNvSpPr txBox="1">
            <a:spLocks noChangeArrowheads="1"/>
          </p:cNvSpPr>
          <p:nvPr/>
        </p:nvSpPr>
        <p:spPr bwMode="auto">
          <a:xfrm>
            <a:off x="568801" y="5398842"/>
            <a:ext cx="8021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3366FF"/>
                </a:solidFill>
                <a:latin typeface="华文中宋" pitchFamily="2" charset="-122"/>
                <a:sym typeface="Arial" pitchFamily="34" charset="0"/>
              </a:rPr>
              <a:t>在殖民时期</a:t>
            </a:r>
            <a:r>
              <a:rPr lang="zh-CN" altLang="en-US" sz="2400" b="1" dirty="0">
                <a:latin typeface="华文中宋" pitchFamily="2" charset="-122"/>
                <a:sym typeface="Arial" pitchFamily="34" charset="0"/>
              </a:rPr>
              <a:t>：欧洲西部曾经是世界上主要的</a:t>
            </a:r>
            <a:r>
              <a:rPr lang="zh-CN" altLang="en-US" sz="2400" b="1" dirty="0">
                <a:solidFill>
                  <a:srgbClr val="FF0000"/>
                </a:solidFill>
                <a:latin typeface="华文中宋" pitchFamily="2" charset="-122"/>
                <a:sym typeface="Arial" pitchFamily="34" charset="0"/>
              </a:rPr>
              <a:t>人口迁出区</a:t>
            </a:r>
            <a:r>
              <a:rPr lang="zh-CN" altLang="en-US" sz="2400" b="1" dirty="0">
                <a:latin typeface="华文中宋" pitchFamily="2" charset="-122"/>
                <a:sym typeface="Arial" pitchFamily="34" charset="0"/>
              </a:rPr>
              <a:t>，</a:t>
            </a:r>
            <a:r>
              <a:rPr lang="zh-CN" altLang="en-US" sz="2400" b="1" dirty="0">
                <a:solidFill>
                  <a:srgbClr val="3366FF"/>
                </a:solidFill>
                <a:latin typeface="华文中宋" pitchFamily="2" charset="-122"/>
                <a:sym typeface="Arial" pitchFamily="34" charset="0"/>
              </a:rPr>
              <a:t>现在：</a:t>
            </a:r>
            <a:r>
              <a:rPr lang="zh-CN" altLang="en-US" sz="2400" b="1" dirty="0">
                <a:latin typeface="华文中宋" pitchFamily="2" charset="-122"/>
                <a:sym typeface="Arial" pitchFamily="34" charset="0"/>
              </a:rPr>
              <a:t>为解决劳动力不足等问题，已经成为</a:t>
            </a:r>
            <a:r>
              <a:rPr lang="zh-CN" altLang="en-US" sz="2400" b="1" dirty="0">
                <a:solidFill>
                  <a:srgbClr val="FF0000"/>
                </a:solidFill>
                <a:latin typeface="华文中宋" pitchFamily="2" charset="-122"/>
                <a:sym typeface="Arial" pitchFamily="34" charset="0"/>
              </a:rPr>
              <a:t>人口净迁入区</a:t>
            </a:r>
            <a:r>
              <a:rPr lang="zh-CN" altLang="en-US" sz="2400" b="1" dirty="0">
                <a:latin typeface="华文中宋" pitchFamily="2" charset="-122"/>
                <a:sym typeface="Arial" pitchFamily="34" charset="0"/>
              </a:rPr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0025" y="673936"/>
            <a:ext cx="305879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稠密的人口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8307" y="4739845"/>
            <a:ext cx="606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221DE"/>
                </a:solidFill>
                <a:latin typeface="Calibri" panose="020F0502020204030204" charset="0"/>
                <a:sym typeface="+mn-ea"/>
              </a:rPr>
              <a:t>措施：</a:t>
            </a:r>
            <a:r>
              <a:rPr lang="zh-CN" altLang="en-US" sz="2400" b="1" dirty="0" smtClean="0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鼓励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生育、吸纳外来移民、延迟退休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9717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2" grpId="0"/>
      <p:bldP spid="49166" grpId="0" bldLvl="0"/>
      <p:bldP spid="49167" grpId="0" animBg="1"/>
      <p:bldP spid="49168" grpId="0" bldLvl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978660"/>
            <a:ext cx="8451215" cy="4693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3675" y="972007"/>
            <a:ext cx="305879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发达的经济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88435" y="1413510"/>
            <a:ext cx="468757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发达国家数量最多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23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256069" name="表格 256068"/>
          <p:cNvGraphicFramePr/>
          <p:nvPr/>
        </p:nvGraphicFramePr>
        <p:xfrm>
          <a:off x="576004" y="2556019"/>
          <a:ext cx="8064500" cy="3195705"/>
        </p:xfrm>
        <a:graphic>
          <a:graphicData uri="http://schemas.openxmlformats.org/drawingml/2006/table">
            <a:tbl>
              <a:tblPr/>
              <a:tblGrid>
                <a:gridCol w="1344613"/>
                <a:gridCol w="1824037"/>
                <a:gridCol w="863600"/>
                <a:gridCol w="1344613"/>
                <a:gridCol w="1824037"/>
                <a:gridCol w="863600"/>
              </a:tblGrid>
              <a:tr h="898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国家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GDP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（百万美元）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世界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排名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国家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GDP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（百万美元）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世界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排名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德国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3 305 898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荷兰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770 312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16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974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法国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2 555 439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瑞士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522 435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英国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2 258 656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6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比利时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461 331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意大利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2 023 687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7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瑞典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444 585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西班牙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1 374 779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波兰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438 884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744" name="表格 284743"/>
          <p:cNvGraphicFramePr/>
          <p:nvPr/>
        </p:nvGraphicFramePr>
        <p:xfrm>
          <a:off x="575945" y="2326005"/>
          <a:ext cx="8064500" cy="3654685"/>
        </p:xfrm>
        <a:graphic>
          <a:graphicData uri="http://schemas.openxmlformats.org/drawingml/2006/table">
            <a:tbl>
              <a:tblPr/>
              <a:tblGrid>
                <a:gridCol w="1344613"/>
                <a:gridCol w="1824037"/>
                <a:gridCol w="863600"/>
                <a:gridCol w="1344930"/>
                <a:gridCol w="1823720"/>
                <a:gridCol w="863600"/>
              </a:tblGrid>
              <a:tr h="8985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国家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人均</a:t>
                      </a:r>
                      <a:r>
                        <a:rPr lang="en-US" altLang="zh-CN" sz="2400" b="1">
                          <a:ea typeface="楷体_GB2312" pitchFamily="49" charset="-122"/>
                        </a:rPr>
                        <a:t>GDP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（美元）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世界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排名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国家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GDP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（美元）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世界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排名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卢森堡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122 272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奥地利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50 504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12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挪威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96 591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3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芬兰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50 090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13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瑞士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84 983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爱尔兰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48 517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14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丹麦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63 003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7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比利时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48 110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16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瑞典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61 098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8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德国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44 558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19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荷兰</a:t>
                      </a:r>
                    </a:p>
                  </a:txBody>
                  <a:tcPr marL="18000" marR="18000" marT="46800" marB="46800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51 410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9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400" b="1" dirty="0">
                          <a:ea typeface="楷体_GB2312" pitchFamily="49" charset="-122"/>
                        </a:rPr>
                        <a:t>法国</a:t>
                      </a: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55 401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>
                          <a:ea typeface="楷体_GB2312" pitchFamily="49" charset="-122"/>
                        </a:rPr>
                        <a:t>20</a:t>
                      </a:r>
                      <a:endParaRPr lang="zh-CN" altLang="en-US" sz="2400" b="1">
                        <a:ea typeface="楷体_GB2312" pitchFamily="49" charset="-122"/>
                      </a:endParaRPr>
                    </a:p>
                  </a:txBody>
                  <a:tcPr marL="18000" marR="18000" marT="46800" marB="468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94310" y="2484018"/>
            <a:ext cx="4293235" cy="422592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/>
              <a:t>    </a:t>
            </a:r>
            <a:r>
              <a:rPr lang="zh-CN" altLang="en-US" sz="2800"/>
              <a:t> 欧盟既是政治实体也是经济实体，涵盖27个国家，5亿人口，GDP高达12万亿美元。是当今世界经济实力最强，一体化程度最高的组织。是世界最大的经济贸易区，总部设在比利时首都布鲁塞尔。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3675" y="1835785"/>
            <a:ext cx="429323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欧洲联盟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EU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timg (24)"/>
          <p:cNvPicPr>
            <a:picLocks noChangeAspect="1"/>
          </p:cNvPicPr>
          <p:nvPr/>
        </p:nvPicPr>
        <p:blipFill>
          <a:blip r:embed="rId3"/>
          <a:srcRect l="10708" t="2686" r="9504" b="1607"/>
          <a:stretch>
            <a:fillRect/>
          </a:stretch>
        </p:blipFill>
        <p:spPr>
          <a:xfrm>
            <a:off x="4618355" y="1151890"/>
            <a:ext cx="4321175" cy="2853055"/>
          </a:xfrm>
          <a:prstGeom prst="rect">
            <a:avLst/>
          </a:prstGeom>
          <a:ln>
            <a:noFill/>
          </a:ln>
        </p:spPr>
      </p:pic>
      <p:pic>
        <p:nvPicPr>
          <p:cNvPr id="6" name="图片 5" descr="221195807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55" y="4067810"/>
            <a:ext cx="4321175" cy="2642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 descr="img_4775_副本"/>
          <p:cNvPicPr>
            <a:picLocks noChangeAspect="1"/>
          </p:cNvPicPr>
          <p:nvPr/>
        </p:nvPicPr>
        <p:blipFill>
          <a:blip r:embed="rId5"/>
          <a:srcRect r="12843"/>
          <a:stretch>
            <a:fillRect/>
          </a:stretch>
        </p:blipFill>
        <p:spPr>
          <a:xfrm>
            <a:off x="4618355" y="1151890"/>
            <a:ext cx="4321175" cy="55581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11" grpId="0" animBg="1"/>
      <p:bldP spid="2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3675" y="972007"/>
            <a:ext cx="301561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先进的工业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4310" y="1764013"/>
            <a:ext cx="4320540" cy="340804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工业概况</a:t>
            </a:r>
            <a:r>
              <a:rPr 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欧洲西部工业发展最早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工业基础好</a:t>
            </a:r>
            <a:r>
              <a:rPr lang="zh-CN" sz="20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技术水平高</a:t>
            </a:r>
            <a:r>
              <a:rPr lang="zh-CN" sz="2400" b="1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工业结构完善</a:t>
            </a:r>
            <a:r>
              <a:rPr lang="zh-CN" sz="20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门类齐全，以</a:t>
            </a:r>
            <a:r>
              <a:rPr lang="zh-CN" sz="2800" b="1" u="sng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技术密集型的制造业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为主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进口原料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燃料</a:t>
            </a:r>
            <a:r>
              <a:rPr lang="zh-CN" sz="1600" b="1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向外出口工业制成品</a:t>
            </a:r>
            <a:r>
              <a:rPr lang="zh-CN" sz="2400" b="1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对外贸易十分发达。</a:t>
            </a:r>
            <a:endParaRPr lang="zh-CN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截图20190202162657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10" y="1122680"/>
            <a:ext cx="4312920" cy="56330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193675" y="5243830"/>
            <a:ext cx="4320540" cy="15125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主要工业区</a:t>
            </a:r>
            <a:r>
              <a:rPr 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德国鲁尔区、英国中部工业区、意大利新工业区等</a:t>
            </a:r>
          </a:p>
        </p:txBody>
      </p:sp>
      <p:pic>
        <p:nvPicPr>
          <p:cNvPr id="6" name="图片 5" descr="timg (1)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610" y="1122680"/>
            <a:ext cx="4312285" cy="5633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timg (6)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10" y="1122680"/>
            <a:ext cx="4312285" cy="5632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 descr="timg (9)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610" y="1122680"/>
            <a:ext cx="4312285" cy="5632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 descr="timg (13)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610" y="1122680"/>
            <a:ext cx="4312285" cy="5633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85" name="Picture 20" descr="欧洲西部工业区"/>
          <p:cNvPicPr>
            <a:picLocks noChangeAspect="1"/>
          </p:cNvPicPr>
          <p:nvPr/>
        </p:nvPicPr>
        <p:blipFill>
          <a:blip r:embed="rId7">
            <a:lum bright="-39999" contrast="56000"/>
          </a:blip>
          <a:srcRect t="248"/>
          <a:stretch>
            <a:fillRect/>
          </a:stretch>
        </p:blipFill>
        <p:spPr>
          <a:xfrm>
            <a:off x="4626610" y="1122045"/>
            <a:ext cx="4312285" cy="56343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93675" y="5003800"/>
            <a:ext cx="4321810" cy="4972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4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④</a:t>
            </a:r>
            <a:r>
              <a:rPr lang="zh-CN" sz="2400" b="1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法国：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种植业</a:t>
            </a:r>
            <a:r>
              <a:rPr 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（小麦、葡萄）</a:t>
            </a:r>
            <a:endParaRPr lang="zh-CN" sz="2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3675" y="4427855"/>
            <a:ext cx="4321810" cy="4972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400" b="1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③</a:t>
            </a:r>
            <a:r>
              <a:rPr lang="zh-CN" sz="2400" b="1" dirty="0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挪威</a:t>
            </a:r>
            <a:r>
              <a:rPr lang="zh-CN" sz="1600" b="1" dirty="0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2400" b="1" dirty="0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英国：</a:t>
            </a:r>
            <a:r>
              <a:rPr 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渔业</a:t>
            </a:r>
            <a:r>
              <a:rPr 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（北海渔场）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3675" y="843915"/>
            <a:ext cx="303022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多样的农业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3675" y="1614170"/>
            <a:ext cx="8843010" cy="15125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欧洲西部农业比重低，但生产水平高，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以</a:t>
            </a:r>
            <a:r>
              <a:rPr lang="zh-CN" sz="2800" b="1" u="sng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畜牧业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、渔业、经济作物为主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。主要特点：</a:t>
            </a:r>
            <a:r>
              <a:rPr lang="zh-CN" sz="28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集约化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；</a:t>
            </a:r>
            <a:r>
              <a:rPr lang="zh-CN" sz="28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机械化水平高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；</a:t>
            </a:r>
            <a:r>
              <a:rPr lang="zh-CN" sz="28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单产高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；</a:t>
            </a:r>
            <a:r>
              <a:rPr lang="zh-CN" sz="28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大规模使用生物技术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等，但农业劳动力缺乏。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3675" y="3275965"/>
            <a:ext cx="4322445" cy="4972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4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①</a:t>
            </a:r>
            <a:r>
              <a:rPr lang="zh-CN" sz="2400" b="1">
                <a:solidFill>
                  <a:srgbClr val="0221DE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西欧：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畜牧业（乳畜业）</a:t>
            </a:r>
            <a:endParaRPr lang="zh-CN" sz="2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675" y="3851910"/>
            <a:ext cx="4322445" cy="4972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4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②</a:t>
            </a:r>
            <a:r>
              <a:rPr lang="zh-CN" sz="2400" b="1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荷兰：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园艺业</a:t>
            </a:r>
            <a:r>
              <a:rPr 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（鲜花王国）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3675" y="6156325"/>
            <a:ext cx="4321810" cy="4972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4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⑥</a:t>
            </a:r>
            <a:r>
              <a:rPr lang="zh-CN" sz="2400" b="1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南部地中海国家：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时鲜业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93675" y="5579745"/>
            <a:ext cx="4322445" cy="4972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4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⑤</a:t>
            </a:r>
            <a:r>
              <a:rPr lang="zh-CN" sz="2400" b="1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瑞典：</a:t>
            </a:r>
            <a:r>
              <a:rPr 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林业</a:t>
            </a:r>
          </a:p>
        </p:txBody>
      </p:sp>
      <p:pic>
        <p:nvPicPr>
          <p:cNvPr id="15" name="图片 14" descr="timg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165" y="3262630"/>
            <a:ext cx="4414520" cy="33915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图片 20" descr="图片1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65" y="3262630"/>
            <a:ext cx="4414520" cy="3390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图片 22" descr="图片2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3262630"/>
            <a:ext cx="4413885" cy="3390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 descr="timg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165" y="3262630"/>
            <a:ext cx="4415155" cy="3390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图片 26" descr="timg (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530" y="3262630"/>
            <a:ext cx="4415790" cy="3390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图片 25" descr="timg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530" y="3264535"/>
            <a:ext cx="4413250" cy="3389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4" grpId="0" bldLvl="0" animBg="1"/>
      <p:bldP spid="2" grpId="0" animBg="1"/>
      <p:bldP spid="10" grpId="0" animBg="1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49527" y="535132"/>
            <a:ext cx="6670675" cy="4365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0000CC"/>
                </a:solidFill>
                <a:latin typeface="宋体" pitchFamily="2" charset="-122"/>
              </a:rPr>
              <a:t>思考：</a:t>
            </a:r>
            <a:r>
              <a:rPr lang="zh-CN" altLang="en-US" sz="2400" b="1" dirty="0" smtClean="0">
                <a:latin typeface="宋体" pitchFamily="2" charset="-122"/>
              </a:rPr>
              <a:t>欧洲西部乳畜业发展的区位条件？</a:t>
            </a:r>
          </a:p>
        </p:txBody>
      </p:sp>
      <p:sp>
        <p:nvSpPr>
          <p:cNvPr id="56330" name="Rectangle 2"/>
          <p:cNvSpPr>
            <a:spLocks noGrp="1" noChangeArrowheads="1"/>
          </p:cNvSpPr>
          <p:nvPr/>
        </p:nvSpPr>
        <p:spPr bwMode="auto">
          <a:xfrm>
            <a:off x="129886" y="971695"/>
            <a:ext cx="9014114" cy="297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自然</a:t>
            </a:r>
            <a:r>
              <a:rPr lang="zh-CN" altLang="en-US" sz="2400" b="1" dirty="0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条件</a:t>
            </a:r>
            <a:r>
              <a:rPr lang="zh-CN" altLang="en-US" sz="2400" b="1" dirty="0" smtClean="0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：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气候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湿润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，光照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不足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，有利于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多汁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牧草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的生长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。</a:t>
            </a:r>
            <a:endParaRPr lang="en-US" altLang="zh-CN" sz="2400" b="1" dirty="0" smtClean="0">
              <a:latin typeface="宋体" pitchFamily="2" charset="-122"/>
              <a:sym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          平原为主，草场面积广大</a:t>
            </a:r>
            <a:endParaRPr lang="en-US" altLang="zh-CN" sz="2400" b="1" dirty="0" smtClean="0">
              <a:latin typeface="宋体" pitchFamily="2" charset="-122"/>
              <a:sym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人文</a:t>
            </a:r>
            <a:r>
              <a:rPr lang="zh-CN" altLang="en-US" sz="2400" b="1" dirty="0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条件</a:t>
            </a:r>
            <a:r>
              <a:rPr lang="zh-CN" altLang="en-US" sz="2400" b="1" dirty="0" smtClean="0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：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喜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食乳畜产品的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饮食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习惯</a:t>
            </a:r>
            <a:endParaRPr lang="en-US" altLang="zh-CN" sz="2400" b="1" dirty="0" smtClean="0">
              <a:solidFill>
                <a:srgbClr val="FF0000"/>
              </a:solidFill>
              <a:latin typeface="宋体" pitchFamily="2" charset="-122"/>
              <a:sym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          经济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发达，城市化水平高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市场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广阔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；</a:t>
            </a:r>
            <a:endParaRPr lang="en-US" altLang="zh-CN" sz="2400" b="1" dirty="0" smtClean="0">
              <a:latin typeface="宋体" pitchFamily="2" charset="-122"/>
              <a:sym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         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交通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发达</a:t>
            </a:r>
            <a:r>
              <a:rPr lang="zh-CN" altLang="en-US" sz="2400" b="1" dirty="0">
                <a:solidFill>
                  <a:srgbClr val="0000FF"/>
                </a:solidFill>
                <a:latin typeface="宋体" pitchFamily="2" charset="-122"/>
                <a:sym typeface="Arial" pitchFamily="34" charset="0"/>
              </a:rPr>
              <a:t>、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冷藏保鲜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技术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先进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，</a:t>
            </a:r>
            <a:endParaRPr lang="en-US" altLang="zh-CN" sz="2400" b="1" dirty="0" smtClean="0">
              <a:latin typeface="宋体" pitchFamily="2" charset="-122"/>
              <a:sym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宋体" pitchFamily="2" charset="-122"/>
                <a:sym typeface="Arial" pitchFamily="34" charset="0"/>
              </a:rPr>
              <a:t> </a:t>
            </a:r>
            <a:r>
              <a:rPr lang="en-US" altLang="zh-CN" sz="2400" b="1" dirty="0" smtClean="0">
                <a:latin typeface="宋体" pitchFamily="2" charset="-122"/>
                <a:sym typeface="Arial" pitchFamily="34" charset="0"/>
              </a:rPr>
              <a:t>         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工业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发达，农业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sym typeface="Arial" pitchFamily="34" charset="0"/>
              </a:rPr>
              <a:t>机械化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程度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较高（</a:t>
            </a:r>
            <a:r>
              <a:rPr lang="zh-CN" altLang="en-US" sz="2400" b="1" dirty="0">
                <a:latin typeface="宋体" pitchFamily="2" charset="-122"/>
                <a:sym typeface="Arial" pitchFamily="34" charset="0"/>
              </a:rPr>
              <a:t>挤奶</a:t>
            </a:r>
            <a:r>
              <a:rPr lang="zh-CN" altLang="en-US" sz="2400" b="1" dirty="0" smtClean="0">
                <a:latin typeface="宋体" pitchFamily="2" charset="-122"/>
                <a:sym typeface="Arial" pitchFamily="34" charset="0"/>
              </a:rPr>
              <a:t>设备）</a:t>
            </a:r>
            <a:endParaRPr lang="zh-CN" altLang="en-US" sz="2400" b="1" dirty="0">
              <a:latin typeface="宋体" pitchFamily="2" charset="-122"/>
              <a:sym typeface="Arial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28" y="4073236"/>
            <a:ext cx="3684154" cy="26450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43" y="3944816"/>
            <a:ext cx="3966730" cy="27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06922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7086600" cy="467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152400" y="5257800"/>
            <a:ext cx="883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欧洲有一个著名的渔场，在哪里？成因是什么？</a:t>
            </a:r>
          </a:p>
        </p:txBody>
      </p:sp>
      <p:sp>
        <p:nvSpPr>
          <p:cNvPr id="240646" name="Text Box 6"/>
          <p:cNvSpPr txBox="1">
            <a:spLocks noChangeArrowheads="1"/>
          </p:cNvSpPr>
          <p:nvPr/>
        </p:nvSpPr>
        <p:spPr bwMode="auto">
          <a:xfrm>
            <a:off x="381000" y="5867400"/>
            <a:ext cx="8077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楷体_GB2312" pitchFamily="49" charset="-122"/>
              </a:rPr>
              <a:t>北海渔场，大陆架宽广，位于寒暖流交汇处（北大西洋暖流和来自北冰洋的冷水），有许多大河汇入，饵料丰富。</a:t>
            </a:r>
          </a:p>
        </p:txBody>
      </p:sp>
      <p:grpSp>
        <p:nvGrpSpPr>
          <p:cNvPr id="240652" name="Group 12"/>
          <p:cNvGrpSpPr>
            <a:grpSpLocks/>
          </p:cNvGrpSpPr>
          <p:nvPr/>
        </p:nvGrpSpPr>
        <p:grpSpPr bwMode="auto">
          <a:xfrm>
            <a:off x="0" y="990600"/>
            <a:ext cx="3276600" cy="1417638"/>
            <a:chOff x="0" y="624"/>
            <a:chExt cx="2064" cy="893"/>
          </a:xfrm>
        </p:grpSpPr>
        <p:sp>
          <p:nvSpPr>
            <p:cNvPr id="30730" name="Line 8"/>
            <p:cNvSpPr>
              <a:spLocks noChangeShapeType="1"/>
            </p:cNvSpPr>
            <p:nvPr/>
          </p:nvSpPr>
          <p:spPr bwMode="auto">
            <a:xfrm flipV="1">
              <a:off x="912" y="624"/>
              <a:ext cx="528" cy="48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1" name="Text Box 10"/>
            <p:cNvSpPr txBox="1">
              <a:spLocks noChangeArrowheads="1"/>
            </p:cNvSpPr>
            <p:nvPr/>
          </p:nvSpPr>
          <p:spPr bwMode="auto">
            <a:xfrm>
              <a:off x="0" y="1152"/>
              <a:ext cx="20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>
                  <a:ea typeface="黑体" panose="02010609060101010101" pitchFamily="49" charset="-122"/>
                </a:rPr>
                <a:t>北大西洋暖流</a:t>
              </a:r>
            </a:p>
          </p:txBody>
        </p:sp>
      </p:grpSp>
      <p:grpSp>
        <p:nvGrpSpPr>
          <p:cNvPr id="240653" name="Group 13"/>
          <p:cNvGrpSpPr>
            <a:grpSpLocks/>
          </p:cNvGrpSpPr>
          <p:nvPr/>
        </p:nvGrpSpPr>
        <p:grpSpPr bwMode="auto">
          <a:xfrm>
            <a:off x="2667000" y="381000"/>
            <a:ext cx="3581400" cy="808038"/>
            <a:chOff x="1680" y="240"/>
            <a:chExt cx="2256" cy="509"/>
          </a:xfrm>
        </p:grpSpPr>
        <p:sp>
          <p:nvSpPr>
            <p:cNvPr id="30728" name="Line 9"/>
            <p:cNvSpPr>
              <a:spLocks noChangeShapeType="1"/>
            </p:cNvSpPr>
            <p:nvPr/>
          </p:nvSpPr>
          <p:spPr bwMode="auto">
            <a:xfrm flipH="1">
              <a:off x="1680" y="240"/>
              <a:ext cx="384" cy="336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9" name="Text Box 11"/>
            <p:cNvSpPr txBox="1">
              <a:spLocks noChangeArrowheads="1"/>
            </p:cNvSpPr>
            <p:nvPr/>
          </p:nvSpPr>
          <p:spPr bwMode="auto">
            <a:xfrm>
              <a:off x="1872" y="384"/>
              <a:ext cx="20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>
                  <a:ea typeface="黑体" panose="02010609060101010101" pitchFamily="49" charset="-122"/>
                </a:rPr>
                <a:t>北冰洋的冷水</a:t>
              </a:r>
            </a:p>
          </p:txBody>
        </p:sp>
      </p:grp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875809" y="148188"/>
            <a:ext cx="5268191" cy="24468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ea typeface="黑体" panose="02010609060101010101" pitchFamily="49" charset="-122"/>
              </a:rPr>
              <a:t>渔场的形成条件</a:t>
            </a:r>
            <a:r>
              <a:rPr lang="zh-CN" altLang="en-US" sz="1800" b="1" dirty="0">
                <a:solidFill>
                  <a:srgbClr val="0000FF"/>
                </a:solidFill>
                <a:ea typeface="黑体" panose="02010609060101010101" pitchFamily="49" charset="-122"/>
              </a:rPr>
              <a:t>：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1800" b="1" dirty="0">
                <a:solidFill>
                  <a:srgbClr val="0000FF"/>
                </a:solidFill>
                <a:ea typeface="黑体" panose="02010609060101010101" pitchFamily="49" charset="-122"/>
              </a:rPr>
              <a:t>洋流（寒暖流交汇，上升流），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1800" b="1" dirty="0">
                <a:solidFill>
                  <a:srgbClr val="0000FF"/>
                </a:solidFill>
                <a:ea typeface="黑体" panose="02010609060101010101" pitchFamily="49" charset="-122"/>
              </a:rPr>
              <a:t>地形（大陆架，阳光充足，光合作用强），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1800" b="1" dirty="0">
                <a:solidFill>
                  <a:srgbClr val="0000FF"/>
                </a:solidFill>
                <a:ea typeface="黑体" panose="02010609060101010101" pitchFamily="49" charset="-122"/>
              </a:rPr>
              <a:t>河流（河水汇入，带来营养盐类），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1800" b="1" dirty="0">
                <a:solidFill>
                  <a:srgbClr val="0000FF"/>
                </a:solidFill>
                <a:ea typeface="黑体" panose="02010609060101010101" pitchFamily="49" charset="-122"/>
              </a:rPr>
              <a:t>温带海域：气温变化大、</a:t>
            </a:r>
            <a:r>
              <a:rPr lang="en-US" altLang="en-US" sz="1800" b="1" dirty="0" err="1">
                <a:solidFill>
                  <a:srgbClr val="0000FF"/>
                </a:solidFill>
                <a:ea typeface="黑体" panose="02010609060101010101" pitchFamily="49" charset="-122"/>
              </a:rPr>
              <a:t>温带海水冬季上</a:t>
            </a:r>
            <a:r>
              <a:rPr lang="zh-CN" altLang="en-US" sz="1800" b="1" dirty="0">
                <a:solidFill>
                  <a:srgbClr val="0000FF"/>
                </a:solidFill>
                <a:ea typeface="黑体" panose="02010609060101010101" pitchFamily="49" charset="-122"/>
              </a:rPr>
              <a:t>泛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1800" b="1" dirty="0">
                <a:solidFill>
                  <a:srgbClr val="0000FF"/>
                </a:solidFill>
                <a:ea typeface="黑体" panose="02010609060101010101" pitchFamily="49" charset="-122"/>
              </a:rPr>
              <a:t>中低纬度（生物生长快）</a:t>
            </a:r>
          </a:p>
        </p:txBody>
      </p:sp>
    </p:spTree>
    <p:extLst>
      <p:ext uri="{BB962C8B-B14F-4D97-AF65-F5344CB8AC3E}">
        <p14:creationId xmlns:p14="http://schemas.microsoft.com/office/powerpoint/2010/main" val="6060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0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0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6" grpId="0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360截图20190203220631254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090" y="1080135"/>
            <a:ext cx="4599305" cy="56864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一、欧洲西部概述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3675" y="864006"/>
            <a:ext cx="344233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5</a:t>
            </a:r>
            <a:r>
              <a:rPr lang="zh-CN" altLang="en-US" sz="240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繁荣的旅游业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3675" y="1584012"/>
            <a:ext cx="4104640" cy="293433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欧洲西部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自然景观多样，历史文化灿烂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旅游资源丰富</a:t>
            </a:r>
            <a:r>
              <a:rPr 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是国际旅游业最发达的地区，每年接待的国际游客人数和旅游外汇收入均居世界前列。</a:t>
            </a:r>
            <a:endParaRPr lang="zh-CN" sz="2800"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3675" y="4626932"/>
            <a:ext cx="4104640" cy="21386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旅游业发达条件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10000"/>
              </a:lnSpc>
            </a:pPr>
            <a:endParaRPr lang="zh-CN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endParaRPr lang="zh-CN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endParaRPr lang="zh-CN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endParaRPr lang="zh-CN" sz="9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8002" y="5207635"/>
            <a:ext cx="390779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旅游资源丰富，组合好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；</a:t>
            </a:r>
            <a:endParaRPr lang="zh-CN" sz="24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4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交通便利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；</a:t>
            </a:r>
            <a:r>
              <a:rPr lang="zh-CN" sz="24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基础设施完善，接待能力强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；</a:t>
            </a:r>
            <a:r>
              <a:rPr lang="zh-CN" sz="24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客源市场广阔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5" name="图片 24" descr="挪威峡湾33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90" y="1079500"/>
            <a:ext cx="4599305" cy="5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图片 29" descr="风车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090" y="1079500"/>
            <a:ext cx="4598670" cy="5687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图片 27" descr="timg (1)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090" y="1079500"/>
            <a:ext cx="4599305" cy="5687060"/>
          </a:xfrm>
          <a:prstGeom prst="rect">
            <a:avLst/>
          </a:prstGeom>
        </p:spPr>
      </p:pic>
      <p:pic>
        <p:nvPicPr>
          <p:cNvPr id="29" name="图片 28" descr="timg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090" y="1079500"/>
            <a:ext cx="4598670" cy="56864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1" name="图片 30" descr="timg (1)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3090" y="1079500"/>
            <a:ext cx="4598670" cy="56870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4" name="图片 33" descr="timg (4)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3090" y="1080770"/>
            <a:ext cx="4598670" cy="56857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2" name="图片 31" descr="timg (2)_副本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2455" y="1079500"/>
            <a:ext cx="4599940" cy="56864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3" name="图片 32" descr="timg (3)_副本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2455" y="1079500"/>
            <a:ext cx="4599305" cy="56870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"/>
            <a:ext cx="9142095" cy="68745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00040" y="4644034"/>
            <a:ext cx="3742055" cy="1630045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德 国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（欧洲经济火车头）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2"/>
          <p:cNvSpPr txBox="1">
            <a:spLocks noChangeArrowheads="1"/>
          </p:cNvSpPr>
          <p:nvPr/>
        </p:nvSpPr>
        <p:spPr bwMode="auto">
          <a:xfrm>
            <a:off x="4800600" y="762000"/>
            <a:ext cx="41910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000" b="1">
                <a:latin typeface="Calibri" pitchFamily="34" charset="0"/>
              </a:rPr>
              <a:t>欧洲人信仰基督教，教堂数量很多。</a:t>
            </a:r>
          </a:p>
          <a:p>
            <a:pPr>
              <a:spcBef>
                <a:spcPct val="50000"/>
              </a:spcBef>
            </a:pPr>
            <a:r>
              <a:rPr lang="zh-CN" altLang="zh-CN" sz="2000" b="1">
                <a:latin typeface="Calibri" pitchFamily="34" charset="0"/>
              </a:rPr>
              <a:t>教堂风格大都古典气派、气势宏伟</a:t>
            </a:r>
            <a:r>
              <a:rPr lang="zh-CN" altLang="zh-CN">
                <a:latin typeface="Calibri" pitchFamily="34" charset="0"/>
              </a:rPr>
              <a:t>。</a:t>
            </a:r>
          </a:p>
        </p:txBody>
      </p:sp>
      <p:pic>
        <p:nvPicPr>
          <p:cNvPr id="19458" name="Picture 7" descr="http://pic41.nipic.com/20140516/13431546_143355445121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47767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2" descr="http://s1.sinaimg.cn/large/002tVKA2ty6MgN8jM3K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3463925"/>
            <a:ext cx="54102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569400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德国地形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05" y="1007745"/>
            <a:ext cx="4715510" cy="5785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二、德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002" y="936007"/>
            <a:ext cx="367601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、欧洲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十字路口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15900" y="1656080"/>
            <a:ext cx="1812290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、地形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15900" y="3888029"/>
            <a:ext cx="18116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、气候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4315460" y="4552315"/>
            <a:ext cx="4695825" cy="128270"/>
          </a:xfrm>
          <a:custGeom>
            <a:avLst/>
            <a:gdLst>
              <a:gd name="connisteX0" fmla="*/ 0 w 4695825"/>
              <a:gd name="connsiteY0" fmla="*/ 57150 h 128270"/>
              <a:gd name="connisteX1" fmla="*/ 1935480 w 4695825"/>
              <a:gd name="connsiteY1" fmla="*/ 128270 h 128270"/>
              <a:gd name="connisteX2" fmla="*/ 4169410 w 4695825"/>
              <a:gd name="connsiteY2" fmla="*/ 57150 h 128270"/>
              <a:gd name="connisteX3" fmla="*/ 4695825 w 4695825"/>
              <a:gd name="connsiteY3" fmla="*/ 0 h 1282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695825" h="128270">
                <a:moveTo>
                  <a:pt x="0" y="57150"/>
                </a:moveTo>
                <a:cubicBezTo>
                  <a:pt x="342265" y="73025"/>
                  <a:pt x="1101725" y="128270"/>
                  <a:pt x="1935480" y="128270"/>
                </a:cubicBezTo>
                <a:cubicBezTo>
                  <a:pt x="2769235" y="128270"/>
                  <a:pt x="3617595" y="82550"/>
                  <a:pt x="4169410" y="57150"/>
                </a:cubicBezTo>
                <a:cubicBezTo>
                  <a:pt x="4721225" y="31750"/>
                  <a:pt x="4635500" y="10160"/>
                  <a:pt x="4695825" y="0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6222365" y="995045"/>
            <a:ext cx="42545" cy="55632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496063" y="4183380"/>
            <a:ext cx="797560" cy="49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/>
              <a:t>50</a:t>
            </a:r>
            <a:r>
              <a:rPr lang="zh-CN" altLang="en-US" sz="2400" b="1"/>
              <a:t>°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832043" y="607060"/>
            <a:ext cx="946150" cy="49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/>
              <a:t>10</a:t>
            </a:r>
            <a:r>
              <a:rPr lang="zh-CN" altLang="en-US" sz="2400" b="1"/>
              <a:t>°</a:t>
            </a:r>
            <a:r>
              <a:rPr lang="en-US" altLang="zh-CN" sz="2400" b="1"/>
              <a:t>E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15900" y="2268017"/>
            <a:ext cx="4455160" cy="1512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南高北低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北部为波德平原，中部为山地，南部为巴伐利亚高原和阿尔卑斯山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15900" y="5616042"/>
            <a:ext cx="18116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、河流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15900" y="6228046"/>
            <a:ext cx="445452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河流</a:t>
            </a:r>
            <a:r>
              <a:rPr lang="zh-CN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运河众多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水运发达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15900" y="4500033"/>
            <a:ext cx="4454525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温带海洋性气候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往东大陆性增强，南部有高山气候</a:t>
            </a:r>
            <a:endParaRPr lang="zh-CN" sz="2800" b="1">
              <a:solidFill>
                <a:srgbClr val="FF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5" grpId="0" bldLvl="0" animBg="1"/>
      <p:bldP spid="38" grpId="0" bldLvl="0" animBg="1"/>
      <p:bldP spid="17" grpId="0" animBg="1"/>
      <p:bldP spid="39" grpId="0"/>
      <p:bldP spid="41" grpId="0"/>
      <p:bldP spid="42" grpId="0" bldLvl="0" animBg="1"/>
      <p:bldP spid="43" grpId="0" bldLvl="0" animBg="1"/>
      <p:bldP spid="44" grpId="0" bldLvl="0" animBg="1"/>
      <p:bldP spid="45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二、德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900" y="935990"/>
            <a:ext cx="2722880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人口与经济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5900" y="1646555"/>
            <a:ext cx="4483100" cy="50450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居民：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德国人口约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8200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万，是欧盟人口最多的国家</a:t>
            </a:r>
            <a:r>
              <a:rPr lang="zh-CN" altLang="en-US" sz="24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（但呈负增长）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以德意志人为主体民族</a:t>
            </a:r>
            <a:r>
              <a:rPr lang="zh-CN" altLang="en-US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官方语言德语。</a:t>
            </a:r>
          </a:p>
          <a:p>
            <a:pPr>
              <a:lnSpc>
                <a:spcPct val="50000"/>
              </a:lnSpc>
            </a:pPr>
            <a:endParaRPr lang="zh-CN" altLang="en-US" sz="28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经济：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德国是高度发达的资本主义国家，欧洲四大经济体之首。国民生活水平高，社会保障制度完善。以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汽车和精密机床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为代表的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高端制造业</a:t>
            </a:r>
            <a:r>
              <a:rPr lang="zh-CN" altLang="en-US" sz="20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是德国重要象征。</a:t>
            </a:r>
          </a:p>
        </p:txBody>
      </p:sp>
      <p:pic>
        <p:nvPicPr>
          <p:cNvPr id="5" name="图片 4" descr="timg (2)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05" y="3851910"/>
            <a:ext cx="4223385" cy="2839085"/>
          </a:xfrm>
          <a:prstGeom prst="rect">
            <a:avLst/>
          </a:prstGeom>
        </p:spPr>
      </p:pic>
      <p:pic>
        <p:nvPicPr>
          <p:cNvPr id="6" name="图片 5" descr="timg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205" y="1044008"/>
            <a:ext cx="4223385" cy="2799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2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90" y="1074420"/>
            <a:ext cx="4637405" cy="563943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二、德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900" y="899795"/>
            <a:ext cx="3860800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矿产与工业、城市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5900" y="1584012"/>
            <a:ext cx="4111625" cy="1512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德国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煤、石油、钾盐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等矿产资源丰富，为工业发展提供丰富的原料基础。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5900" y="3168023"/>
            <a:ext cx="4111625" cy="29952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主要工业区</a:t>
            </a:r>
            <a:r>
              <a:rPr 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40000"/>
              </a:lnSpc>
            </a:pPr>
            <a:r>
              <a:rPr lang="en-US" alt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传统工业区：</a:t>
            </a:r>
            <a:r>
              <a:rPr 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鲁尔区</a:t>
            </a:r>
            <a:endParaRPr lang="zh-CN" sz="280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（兴起区位</a:t>
            </a:r>
            <a:r>
              <a:rPr lang="en-US" alt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—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衰落</a:t>
            </a:r>
            <a:r>
              <a:rPr lang="en-US" alt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—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整治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）</a:t>
            </a:r>
          </a:p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新兴工业区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南部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慕尼黑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（高科技工业）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斯图加特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（奔驰）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900" y="6228046"/>
            <a:ext cx="5095875" cy="521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主要城市</a:t>
            </a:r>
            <a:r>
              <a:rPr 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柏林、汉堡、法兰克福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 descr="慕尼黑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090" y="1074420"/>
            <a:ext cx="4637405" cy="309118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" y="4035573"/>
            <a:ext cx="2346722" cy="274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6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59" y="4055812"/>
            <a:ext cx="2645569" cy="2486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7"/>
          <p:cNvPicPr>
            <a:picLocks noChangeAspect="1" noChangeArrowheads="1"/>
          </p:cNvPicPr>
          <p:nvPr/>
        </p:nvPicPr>
        <p:blipFill>
          <a:blip r:embed="rId6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597" y="4051050"/>
            <a:ext cx="3168253" cy="24907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8"/>
          <p:cNvPicPr>
            <a:picLocks noChangeAspect="1" noChangeArrowheads="1"/>
          </p:cNvPicPr>
          <p:nvPr/>
        </p:nvPicPr>
        <p:blipFill>
          <a:blip r:embed="rId7">
            <a:lum bright="-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" y="1446611"/>
            <a:ext cx="1924051" cy="25398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8" name="Text Box 10"/>
          <p:cNvSpPr txBox="1">
            <a:spLocks noChangeArrowheads="1"/>
          </p:cNvSpPr>
          <p:nvPr/>
        </p:nvSpPr>
        <p:spPr bwMode="auto">
          <a:xfrm>
            <a:off x="2411016" y="1464469"/>
            <a:ext cx="5166122" cy="63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1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丰富的</a:t>
            </a:r>
            <a:r>
              <a:rPr kumimoji="1" lang="zh-CN" altLang="en-US" sz="27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kumimoji="1" lang="zh-CN" altLang="en-US" sz="2700" b="1" u="sng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    </a:t>
            </a:r>
            <a:r>
              <a:rPr kumimoji="1" lang="zh-CN" altLang="en-US" sz="27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7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4246960" y="1519238"/>
            <a:ext cx="25919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煤炭资源</a:t>
            </a:r>
          </a:p>
        </p:txBody>
      </p:sp>
      <p:sp>
        <p:nvSpPr>
          <p:cNvPr id="33800" name="Text Box 12"/>
          <p:cNvSpPr txBox="1">
            <a:spLocks noChangeArrowheads="1"/>
          </p:cNvSpPr>
          <p:nvPr/>
        </p:nvSpPr>
        <p:spPr bwMode="auto">
          <a:xfrm>
            <a:off x="2411016" y="2005013"/>
            <a:ext cx="4589859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）距离  </a:t>
            </a:r>
            <a:r>
              <a:rPr kumimoji="1" lang="zh-CN" altLang="en-US" sz="21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</a:t>
            </a:r>
            <a:r>
              <a:rPr kumimoji="1"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</a:rPr>
              <a:t>较近。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4246960" y="2005013"/>
            <a:ext cx="1815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铁矿区</a:t>
            </a:r>
          </a:p>
        </p:txBody>
      </p:sp>
      <p:sp>
        <p:nvSpPr>
          <p:cNvPr id="33802" name="Text Box 14"/>
          <p:cNvSpPr txBox="1">
            <a:spLocks noChangeArrowheads="1"/>
          </p:cNvSpPr>
          <p:nvPr/>
        </p:nvSpPr>
        <p:spPr bwMode="auto">
          <a:xfrm>
            <a:off x="2411016" y="2544366"/>
            <a:ext cx="4139803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100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1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100" b="1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100" b="1">
                <a:latin typeface="Times New Roman" panose="02020603050405020304" pitchFamily="18" charset="0"/>
                <a:ea typeface="黑体" panose="02010609060101010101" pitchFamily="49" charset="-122"/>
              </a:rPr>
              <a:t>水源 </a:t>
            </a:r>
            <a:r>
              <a:rPr kumimoji="1" lang="zh-CN" altLang="en-US" sz="2100" b="1" u="sng"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</a:t>
            </a:r>
            <a:r>
              <a:rPr kumimoji="1" lang="zh-CN" altLang="en-US" sz="21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auto">
          <a:xfrm>
            <a:off x="3977878" y="2544366"/>
            <a:ext cx="9179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充沛</a:t>
            </a:r>
          </a:p>
        </p:txBody>
      </p:sp>
      <p:sp>
        <p:nvSpPr>
          <p:cNvPr id="33804" name="Text Box 16"/>
          <p:cNvSpPr txBox="1">
            <a:spLocks noChangeArrowheads="1"/>
          </p:cNvSpPr>
          <p:nvPr/>
        </p:nvSpPr>
        <p:spPr bwMode="auto">
          <a:xfrm>
            <a:off x="2411016" y="3031331"/>
            <a:ext cx="3977878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100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100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100" b="1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100" b="1" u="sng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kumimoji="1" lang="zh-CN" altLang="en-US" sz="2100" b="1">
                <a:latin typeface="Times New Roman" panose="02020603050405020304" pitchFamily="18" charset="0"/>
                <a:ea typeface="黑体" panose="02010609060101010101" pitchFamily="49" charset="-122"/>
              </a:rPr>
              <a:t>交通 </a:t>
            </a:r>
            <a:r>
              <a:rPr kumimoji="1" lang="zh-CN" altLang="en-US" sz="2100" b="1" u="sng"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</a:t>
            </a:r>
            <a:r>
              <a:rPr kumimoji="1" lang="zh-CN" altLang="en-US" sz="21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87057" name="Rectangle 17"/>
          <p:cNvSpPr>
            <a:spLocks noChangeArrowheads="1"/>
          </p:cNvSpPr>
          <p:nvPr/>
        </p:nvSpPr>
        <p:spPr bwMode="auto">
          <a:xfrm>
            <a:off x="4517231" y="2976563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便捷</a:t>
            </a:r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3059907" y="2976563"/>
            <a:ext cx="107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水陆</a:t>
            </a:r>
          </a:p>
        </p:txBody>
      </p:sp>
      <p:sp>
        <p:nvSpPr>
          <p:cNvPr id="33807" name="Text Box 19"/>
          <p:cNvSpPr txBox="1">
            <a:spLocks noChangeArrowheads="1"/>
          </p:cNvSpPr>
          <p:nvPr/>
        </p:nvSpPr>
        <p:spPr bwMode="auto">
          <a:xfrm>
            <a:off x="2411016" y="3408760"/>
            <a:ext cx="5292328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100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100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1" lang="zh-CN" altLang="en-US" sz="2100" b="1">
                <a:latin typeface="黑体" panose="02010609060101010101" pitchFamily="49" charset="-122"/>
                <a:ea typeface="黑体" panose="02010609060101010101" pitchFamily="49" charset="-122"/>
              </a:rPr>
              <a:t>）市场  </a:t>
            </a:r>
            <a:r>
              <a:rPr kumimoji="1" lang="zh-CN" altLang="en-US" sz="2100" b="1" u="sng"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kumimoji="1" lang="zh-CN" altLang="en-US" sz="2100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87060" name="Rectangle 20"/>
          <p:cNvSpPr>
            <a:spLocks noChangeArrowheads="1"/>
          </p:cNvSpPr>
          <p:nvPr/>
        </p:nvSpPr>
        <p:spPr bwMode="auto">
          <a:xfrm>
            <a:off x="4193381" y="3408760"/>
            <a:ext cx="1025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广阔</a:t>
            </a:r>
          </a:p>
        </p:txBody>
      </p:sp>
      <p:sp>
        <p:nvSpPr>
          <p:cNvPr id="18" name="iŝḷïďè"/>
          <p:cNvSpPr>
            <a:spLocks noChangeArrowheads="1"/>
          </p:cNvSpPr>
          <p:nvPr/>
        </p:nvSpPr>
        <p:spPr bwMode="auto">
          <a:xfrm>
            <a:off x="0" y="857250"/>
            <a:ext cx="1169194" cy="589360"/>
          </a:xfrm>
          <a:custGeom>
            <a:avLst/>
            <a:gdLst>
              <a:gd name="T0" fmla="*/ 500945 w 1386093"/>
              <a:gd name="T1" fmla="*/ 0 h 758887"/>
              <a:gd name="T2" fmla="*/ 779462 w 1386093"/>
              <a:gd name="T3" fmla="*/ 0 h 758887"/>
              <a:gd name="T4" fmla="*/ 779463 w 1386093"/>
              <a:gd name="T5" fmla="*/ 0 h 758887"/>
              <a:gd name="T6" fmla="*/ 1059913 w 1386093"/>
              <a:gd name="T7" fmla="*/ 0 h 758887"/>
              <a:gd name="T8" fmla="*/ 1558925 w 1386093"/>
              <a:gd name="T9" fmla="*/ 785813 h 758887"/>
              <a:gd name="T10" fmla="*/ 779463 w 1386093"/>
              <a:gd name="T11" fmla="*/ 785813 h 758887"/>
              <a:gd name="T12" fmla="*/ 779462 w 1386093"/>
              <a:gd name="T13" fmla="*/ 785813 h 758887"/>
              <a:gd name="T14" fmla="*/ 0 w 1386093"/>
              <a:gd name="T15" fmla="*/ 785813 h 7588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86093"/>
              <a:gd name="T25" fmla="*/ 0 h 758887"/>
              <a:gd name="T26" fmla="*/ 1386093 w 1386093"/>
              <a:gd name="T27" fmla="*/ 758887 h 7588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86093" h="758887">
                <a:moveTo>
                  <a:pt x="445407" y="0"/>
                </a:moveTo>
                <a:lnTo>
                  <a:pt x="693046" y="0"/>
                </a:lnTo>
                <a:lnTo>
                  <a:pt x="693047" y="0"/>
                </a:lnTo>
                <a:lnTo>
                  <a:pt x="942405" y="0"/>
                </a:lnTo>
                <a:lnTo>
                  <a:pt x="1386093" y="758887"/>
                </a:lnTo>
                <a:lnTo>
                  <a:pt x="693047" y="758887"/>
                </a:lnTo>
                <a:lnTo>
                  <a:pt x="693046" y="758887"/>
                </a:lnTo>
                <a:lnTo>
                  <a:pt x="0" y="7588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9" name="îṩḷïḓé"/>
          <p:cNvSpPr>
            <a:spLocks noChangeArrowheads="1"/>
          </p:cNvSpPr>
          <p:nvPr/>
        </p:nvSpPr>
        <p:spPr bwMode="auto">
          <a:xfrm rot="10800000">
            <a:off x="5592367" y="862013"/>
            <a:ext cx="1916906" cy="584597"/>
          </a:xfrm>
          <a:custGeom>
            <a:avLst/>
            <a:gdLst>
              <a:gd name="T0" fmla="*/ 1277939 w 2252829"/>
              <a:gd name="T1" fmla="*/ 0 h 771387"/>
              <a:gd name="T2" fmla="*/ 2064212 w 2252829"/>
              <a:gd name="T3" fmla="*/ 0 h 771387"/>
              <a:gd name="T4" fmla="*/ 2555875 w 2252829"/>
              <a:gd name="T5" fmla="*/ 779463 h 771387"/>
              <a:gd name="T6" fmla="*/ 1277939 w 2252829"/>
              <a:gd name="T7" fmla="*/ 779463 h 771387"/>
              <a:gd name="T8" fmla="*/ 491664 w 2252829"/>
              <a:gd name="T9" fmla="*/ 0 h 771387"/>
              <a:gd name="T10" fmla="*/ 1277938 w 2252829"/>
              <a:gd name="T11" fmla="*/ 0 h 771387"/>
              <a:gd name="T12" fmla="*/ 1277938 w 2252829"/>
              <a:gd name="T13" fmla="*/ 779463 h 771387"/>
              <a:gd name="T14" fmla="*/ 0 w 2252829"/>
              <a:gd name="T15" fmla="*/ 779463 h 7713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52829"/>
              <a:gd name="T25" fmla="*/ 0 h 771387"/>
              <a:gd name="T26" fmla="*/ 2252829 w 2252829"/>
              <a:gd name="T27" fmla="*/ 771387 h 7713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52829" h="771387">
                <a:moveTo>
                  <a:pt x="1126415" y="0"/>
                </a:moveTo>
                <a:lnTo>
                  <a:pt x="1819461" y="0"/>
                </a:lnTo>
                <a:lnTo>
                  <a:pt x="2252829" y="771387"/>
                </a:lnTo>
                <a:lnTo>
                  <a:pt x="1126415" y="771387"/>
                </a:lnTo>
                <a:close/>
                <a:moveTo>
                  <a:pt x="433368" y="0"/>
                </a:moveTo>
                <a:lnTo>
                  <a:pt x="1126414" y="0"/>
                </a:lnTo>
                <a:lnTo>
                  <a:pt x="1126414" y="771387"/>
                </a:lnTo>
                <a:lnTo>
                  <a:pt x="0" y="771387"/>
                </a:lnTo>
                <a:close/>
              </a:path>
            </a:pathLst>
          </a:custGeom>
          <a:solidFill>
            <a:srgbClr val="33694A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cxnSp>
        <p:nvCxnSpPr>
          <p:cNvPr id="20" name="直接连接符 19"/>
          <p:cNvCxnSpPr/>
          <p:nvPr/>
        </p:nvCxnSpPr>
        <p:spPr>
          <a:xfrm>
            <a:off x="1123950" y="1437085"/>
            <a:ext cx="8008144" cy="0"/>
          </a:xfrm>
          <a:prstGeom prst="line">
            <a:avLst/>
          </a:prstGeom>
          <a:ln w="22225" cap="sq">
            <a:solidFill>
              <a:schemeClr val="tx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4"/>
          <p:cNvSpPr txBox="1">
            <a:spLocks noChangeArrowheads="1"/>
          </p:cNvSpPr>
          <p:nvPr/>
        </p:nvSpPr>
        <p:spPr bwMode="auto">
          <a:xfrm>
            <a:off x="792956" y="935832"/>
            <a:ext cx="5110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33694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一、鲁尔区的区位优势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4066" y="155864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补充：鲁尔区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3290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7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7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7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7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7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7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/>
      <p:bldP spid="87051" grpId="0"/>
      <p:bldP spid="33800" grpId="0"/>
      <p:bldP spid="87053" grpId="0"/>
      <p:bldP spid="33802" grpId="0"/>
      <p:bldP spid="87055" grpId="0"/>
      <p:bldP spid="33804" grpId="0"/>
      <p:bldP spid="87057" grpId="0"/>
      <p:bldP spid="87058" grpId="0"/>
      <p:bldP spid="33807" grpId="0"/>
      <p:bldP spid="8706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273028" y="4132660"/>
            <a:ext cx="3813572" cy="323165"/>
          </a:xfrm>
          <a:prstGeom prst="rect">
            <a:avLst/>
          </a:prstGeom>
          <a:solidFill>
            <a:srgbClr val="CCECFF"/>
          </a:solidFill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产钢、出口钢的国家越来越多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1332310" y="1484710"/>
            <a:ext cx="2209800" cy="36933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</a:rPr>
              <a:t>生产结构单一</a:t>
            </a:r>
          </a:p>
        </p:txBody>
      </p:sp>
      <p:sp>
        <p:nvSpPr>
          <p:cNvPr id="11268" name="Text Box 4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1524000" y="2638426"/>
            <a:ext cx="1524000" cy="646331"/>
          </a:xfrm>
          <a:prstGeom prst="rect">
            <a:avLst/>
          </a:pr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</a:rPr>
              <a:t>煤炭的能源地位下降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3505200" y="2514600"/>
            <a:ext cx="3505200" cy="323165"/>
          </a:xfrm>
          <a:prstGeom prst="rect">
            <a:avLst/>
          </a:prstGeom>
          <a:solidFill>
            <a:srgbClr val="CCECFF"/>
          </a:solidFill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石油、天然气的广泛使用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505200" y="3028950"/>
            <a:ext cx="3886200" cy="323165"/>
          </a:xfrm>
          <a:prstGeom prst="rect">
            <a:avLst/>
          </a:prstGeom>
          <a:solidFill>
            <a:srgbClr val="CCECFF"/>
          </a:solidFill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新技术炼钢的耗煤量逐渐降低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447800" y="4173141"/>
            <a:ext cx="1524000" cy="646331"/>
          </a:xfrm>
          <a:prstGeom prst="rect">
            <a:avLst/>
          </a:pr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</a:rPr>
              <a:t>世界性钢铁过剩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3276600" y="4617244"/>
            <a:ext cx="4038600" cy="323165"/>
          </a:xfrm>
          <a:prstGeom prst="rect">
            <a:avLst/>
          </a:prstGeom>
          <a:solidFill>
            <a:srgbClr val="CCECFF"/>
          </a:solidFill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经济危机、钢替代品的广泛使用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1447800" y="5143500"/>
            <a:ext cx="1828800" cy="646331"/>
          </a:xfrm>
          <a:prstGeom prst="rect">
            <a:avLst/>
          </a:pr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</a:rPr>
              <a:t>新技术革命的冲击</a:t>
            </a:r>
          </a:p>
        </p:txBody>
      </p:sp>
      <p:sp>
        <p:nvSpPr>
          <p:cNvPr id="11276" name="AutoShape 12"/>
          <p:cNvSpPr>
            <a:spLocks/>
          </p:cNvSpPr>
          <p:nvPr/>
        </p:nvSpPr>
        <p:spPr bwMode="auto">
          <a:xfrm>
            <a:off x="3124200" y="2671763"/>
            <a:ext cx="228600" cy="10287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endParaRPr lang="zh-CN" altLang="zh-CN" sz="1350">
              <a:latin typeface="Calibri" panose="020F0502020204030204" pitchFamily="34" charset="0"/>
            </a:endParaRPr>
          </a:p>
        </p:txBody>
      </p:sp>
      <p:sp>
        <p:nvSpPr>
          <p:cNvPr id="11277" name="AutoShape 13"/>
          <p:cNvSpPr>
            <a:spLocks/>
          </p:cNvSpPr>
          <p:nvPr/>
        </p:nvSpPr>
        <p:spPr bwMode="auto">
          <a:xfrm>
            <a:off x="3042047" y="4176713"/>
            <a:ext cx="90488" cy="656035"/>
          </a:xfrm>
          <a:prstGeom prst="leftBrace">
            <a:avLst>
              <a:gd name="adj1" fmla="val 80522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endParaRPr lang="zh-CN" altLang="zh-CN" sz="1350">
              <a:latin typeface="Calibri" panose="020F0502020204030204" pitchFamily="34" charset="0"/>
            </a:endParaRP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500563" y="1484710"/>
            <a:ext cx="3070071" cy="323165"/>
          </a:xfrm>
          <a:prstGeom prst="rect">
            <a:avLst/>
          </a:prstGeom>
          <a:solidFill>
            <a:srgbClr val="A6E1F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煤炭和钢铁工业是全区经济的基础</a:t>
            </a:r>
          </a:p>
        </p:txBody>
      </p:sp>
      <p:sp>
        <p:nvSpPr>
          <p:cNvPr id="5166" name="Text Box 41"/>
          <p:cNvSpPr txBox="1">
            <a:spLocks noChangeArrowheads="1"/>
          </p:cNvSpPr>
          <p:nvPr/>
        </p:nvSpPr>
        <p:spPr bwMode="auto">
          <a:xfrm>
            <a:off x="3500438" y="3482579"/>
            <a:ext cx="2906316" cy="323165"/>
          </a:xfrm>
          <a:prstGeom prst="rect">
            <a:avLst/>
          </a:prstGeom>
          <a:solidFill>
            <a:srgbClr val="CCECFF"/>
          </a:solidFill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本区煤炭工业成本上升</a:t>
            </a:r>
          </a:p>
        </p:txBody>
      </p:sp>
      <p:sp>
        <p:nvSpPr>
          <p:cNvPr id="11310" name="AutoShape 46"/>
          <p:cNvSpPr>
            <a:spLocks/>
          </p:cNvSpPr>
          <p:nvPr/>
        </p:nvSpPr>
        <p:spPr bwMode="auto">
          <a:xfrm>
            <a:off x="900112" y="2781300"/>
            <a:ext cx="576263" cy="1728788"/>
          </a:xfrm>
          <a:prstGeom prst="leftBrace">
            <a:avLst>
              <a:gd name="adj1" fmla="val 33319"/>
              <a:gd name="adj2" fmla="val 50000"/>
            </a:avLst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endParaRPr lang="zh-CN" altLang="zh-CN" sz="1350">
              <a:latin typeface="Calibri" panose="020F0502020204030204" pitchFamily="34" charset="0"/>
            </a:endParaRPr>
          </a:p>
        </p:txBody>
      </p:sp>
      <p:sp>
        <p:nvSpPr>
          <p:cNvPr id="11311" name="Text Box 47"/>
          <p:cNvSpPr txBox="1">
            <a:spLocks noChangeArrowheads="1"/>
          </p:cNvSpPr>
          <p:nvPr/>
        </p:nvSpPr>
        <p:spPr bwMode="auto">
          <a:xfrm>
            <a:off x="326410" y="3019425"/>
            <a:ext cx="646331" cy="108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000" b="1">
                <a:latin typeface="Calibri" panose="020F0502020204030204" pitchFamily="34" charset="0"/>
              </a:rPr>
              <a:t>外因</a:t>
            </a:r>
          </a:p>
        </p:txBody>
      </p:sp>
      <p:sp>
        <p:nvSpPr>
          <p:cNvPr id="47120" name="Text Box 48"/>
          <p:cNvSpPr txBox="1">
            <a:spLocks noChangeArrowheads="1"/>
          </p:cNvSpPr>
          <p:nvPr/>
        </p:nvSpPr>
        <p:spPr bwMode="auto">
          <a:xfrm>
            <a:off x="93464" y="243037"/>
            <a:ext cx="7128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000" b="1" dirty="0">
                <a:latin typeface="Calibri" panose="020F0502020204030204" pitchFamily="34" charset="0"/>
                <a:ea typeface="隶书" panose="02010509060101010101" pitchFamily="49" charset="-122"/>
              </a:rPr>
              <a:t>二、鲁尔区衰落的主要原因</a:t>
            </a:r>
          </a:p>
        </p:txBody>
      </p:sp>
      <p:sp>
        <p:nvSpPr>
          <p:cNvPr id="11313" name="Text Box 49"/>
          <p:cNvSpPr txBox="1">
            <a:spLocks noChangeArrowheads="1"/>
          </p:cNvSpPr>
          <p:nvPr/>
        </p:nvSpPr>
        <p:spPr bwMode="auto">
          <a:xfrm>
            <a:off x="1447800" y="2114550"/>
            <a:ext cx="2209800" cy="36933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</a:rPr>
              <a:t>环境污染严重</a:t>
            </a:r>
          </a:p>
        </p:txBody>
      </p:sp>
      <p:sp>
        <p:nvSpPr>
          <p:cNvPr id="11314" name="AutoShape 50"/>
          <p:cNvSpPr>
            <a:spLocks/>
          </p:cNvSpPr>
          <p:nvPr/>
        </p:nvSpPr>
        <p:spPr bwMode="auto">
          <a:xfrm>
            <a:off x="971550" y="1484710"/>
            <a:ext cx="360760" cy="919163"/>
          </a:xfrm>
          <a:prstGeom prst="leftBrace">
            <a:avLst>
              <a:gd name="adj1" fmla="val 2829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endParaRPr lang="zh-CN" altLang="zh-CN" sz="1350">
              <a:latin typeface="Calibri" panose="020F0502020204030204" pitchFamily="34" charset="0"/>
            </a:endParaRPr>
          </a:p>
        </p:txBody>
      </p:sp>
      <p:sp>
        <p:nvSpPr>
          <p:cNvPr id="11315" name="Text Box 51"/>
          <p:cNvSpPr txBox="1">
            <a:spLocks noChangeArrowheads="1"/>
          </p:cNvSpPr>
          <p:nvPr/>
        </p:nvSpPr>
        <p:spPr bwMode="auto">
          <a:xfrm>
            <a:off x="325219" y="1538288"/>
            <a:ext cx="646331" cy="118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000" b="1">
                <a:latin typeface="Calibri" panose="020F0502020204030204" pitchFamily="34" charset="0"/>
              </a:rPr>
              <a:t>内因</a:t>
            </a:r>
          </a:p>
        </p:txBody>
      </p:sp>
      <p:sp>
        <p:nvSpPr>
          <p:cNvPr id="11316" name="Rectangle 52"/>
          <p:cNvSpPr>
            <a:spLocks noChangeArrowheads="1"/>
          </p:cNvSpPr>
          <p:nvPr/>
        </p:nvSpPr>
        <p:spPr bwMode="auto">
          <a:xfrm>
            <a:off x="4572000" y="2132410"/>
            <a:ext cx="2492990" cy="323165"/>
          </a:xfrm>
          <a:prstGeom prst="rect">
            <a:avLst/>
          </a:prstGeom>
          <a:solidFill>
            <a:srgbClr val="A6E1F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新兴产业不愿来此安家落户</a:t>
            </a:r>
          </a:p>
        </p:txBody>
      </p:sp>
      <p:sp>
        <p:nvSpPr>
          <p:cNvPr id="11317" name="AutoShape 53"/>
          <p:cNvSpPr>
            <a:spLocks/>
          </p:cNvSpPr>
          <p:nvPr/>
        </p:nvSpPr>
        <p:spPr bwMode="auto">
          <a:xfrm>
            <a:off x="3343275" y="5103019"/>
            <a:ext cx="76200" cy="800100"/>
          </a:xfrm>
          <a:prstGeom prst="leftBrace">
            <a:avLst>
              <a:gd name="adj1" fmla="val 116618"/>
              <a:gd name="adj2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endParaRPr lang="zh-CN" altLang="zh-CN" sz="1350">
              <a:latin typeface="Calibri" panose="020F0502020204030204" pitchFamily="34" charset="0"/>
            </a:endParaRPr>
          </a:p>
        </p:txBody>
      </p:sp>
      <p:sp>
        <p:nvSpPr>
          <p:cNvPr id="11318" name="Text Box 54"/>
          <p:cNvSpPr txBox="1">
            <a:spLocks noChangeArrowheads="1"/>
          </p:cNvSpPr>
          <p:nvPr/>
        </p:nvSpPr>
        <p:spPr bwMode="auto">
          <a:xfrm>
            <a:off x="3492103" y="5054204"/>
            <a:ext cx="3813572" cy="323165"/>
          </a:xfrm>
          <a:prstGeom prst="rect">
            <a:avLst/>
          </a:prstGeom>
          <a:solidFill>
            <a:srgbClr val="CCECFF"/>
          </a:solidFill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产生了一大批新兴工业部门</a:t>
            </a:r>
          </a:p>
        </p:txBody>
      </p:sp>
      <p:sp>
        <p:nvSpPr>
          <p:cNvPr id="11319" name="Text Box 55"/>
          <p:cNvSpPr txBox="1">
            <a:spLocks noChangeArrowheads="1"/>
          </p:cNvSpPr>
          <p:nvPr/>
        </p:nvSpPr>
        <p:spPr bwMode="auto">
          <a:xfrm>
            <a:off x="3492104" y="5535216"/>
            <a:ext cx="5183981" cy="323165"/>
          </a:xfrm>
          <a:prstGeom prst="rect">
            <a:avLst/>
          </a:prstGeom>
          <a:solidFill>
            <a:srgbClr val="CCECFF"/>
          </a:solidFill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对传统工业的生产和组织方式产生冲击</a:t>
            </a:r>
          </a:p>
        </p:txBody>
      </p:sp>
      <p:sp>
        <p:nvSpPr>
          <p:cNvPr id="89112" name="Text Box 24"/>
          <p:cNvSpPr txBox="1">
            <a:spLocks noChangeArrowheads="1"/>
          </p:cNvSpPr>
          <p:nvPr/>
        </p:nvSpPr>
        <p:spPr bwMode="auto">
          <a:xfrm>
            <a:off x="1" y="4941094"/>
            <a:ext cx="10227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2700" b="1">
                <a:ea typeface="黑体" panose="02010609060101010101" pitchFamily="49" charset="-122"/>
              </a:rPr>
              <a:t>根本原因</a:t>
            </a:r>
          </a:p>
        </p:txBody>
      </p:sp>
      <p:sp>
        <p:nvSpPr>
          <p:cNvPr id="89113" name="Line 25"/>
          <p:cNvSpPr>
            <a:spLocks noChangeShapeType="1"/>
          </p:cNvSpPr>
          <p:nvPr/>
        </p:nvSpPr>
        <p:spPr bwMode="auto">
          <a:xfrm>
            <a:off x="3733800" y="1657350"/>
            <a:ext cx="685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89114" name="Line 26"/>
          <p:cNvSpPr>
            <a:spLocks noChangeShapeType="1"/>
          </p:cNvSpPr>
          <p:nvPr/>
        </p:nvSpPr>
        <p:spPr bwMode="auto">
          <a:xfrm>
            <a:off x="914400" y="5429250"/>
            <a:ext cx="503635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89115" name="Line 27"/>
          <p:cNvSpPr>
            <a:spLocks noChangeShapeType="1"/>
          </p:cNvSpPr>
          <p:nvPr/>
        </p:nvSpPr>
        <p:spPr bwMode="auto">
          <a:xfrm>
            <a:off x="3733800" y="2286000"/>
            <a:ext cx="685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9" name="TextBox 28"/>
          <p:cNvSpPr txBox="1"/>
          <p:nvPr/>
        </p:nvSpPr>
        <p:spPr>
          <a:xfrm>
            <a:off x="7816454" y="2425304"/>
            <a:ext cx="1088231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/>
              <a:t>采取什么措施？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40" y="18753"/>
            <a:ext cx="4381896" cy="13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139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9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9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9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9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9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9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  <p:bldP spid="11267" grpId="0" animBg="1"/>
      <p:bldP spid="11268" grpId="0" animBg="1"/>
      <p:bldP spid="11269" grpId="0" animBg="1"/>
      <p:bldP spid="11270" grpId="0" animBg="1"/>
      <p:bldP spid="11271" grpId="0" animBg="1"/>
      <p:bldP spid="11272" grpId="0" animBg="1"/>
      <p:bldP spid="11273" grpId="0" animBg="1"/>
      <p:bldP spid="11276" grpId="0" animBg="1"/>
      <p:bldP spid="11277" grpId="0" animBg="1"/>
      <p:bldP spid="11278" grpId="0" animBg="1"/>
      <p:bldP spid="5166" grpId="0" animBg="1"/>
      <p:bldP spid="11310" grpId="0" animBg="1"/>
      <p:bldP spid="11311" grpId="0"/>
      <p:bldP spid="11313" grpId="0" animBg="1"/>
      <p:bldP spid="11314" grpId="0" animBg="1"/>
      <p:bldP spid="11315" grpId="0"/>
      <p:bldP spid="11316" grpId="0" animBg="1"/>
      <p:bldP spid="11317" grpId="0" animBg="1"/>
      <p:bldP spid="11318" grpId="0" animBg="1"/>
      <p:bldP spid="11319" grpId="0" animBg="1"/>
      <p:bldP spid="89112" grpId="0"/>
      <p:bldP spid="89113" grpId="0" animBg="1"/>
      <p:bldP spid="89114" grpId="0" animBg="1"/>
      <p:bldP spid="89115" grpId="0" animBg="1"/>
      <p:bldP spid="2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26" name="Group 38"/>
          <p:cNvGraphicFramePr>
            <a:graphicFrameLocks noGrp="1"/>
          </p:cNvGraphicFramePr>
          <p:nvPr/>
        </p:nvGraphicFramePr>
        <p:xfrm>
          <a:off x="152400" y="1322785"/>
          <a:ext cx="8954691" cy="4536283"/>
        </p:xfrm>
        <a:graphic>
          <a:graphicData uri="http://schemas.openxmlformats.org/drawingml/2006/table">
            <a:tbl>
              <a:tblPr/>
              <a:tblGrid>
                <a:gridCol w="4995641"/>
                <a:gridCol w="3959050"/>
              </a:tblGrid>
              <a:tr h="434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整治措施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效益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00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100" b="1" i="0" u="none" strike="noStrike" cap="none" normalizeH="0" baseline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1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5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7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6" marR="91436" marT="34294" marB="3429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6585" name="Text Box 25"/>
          <p:cNvSpPr txBox="1">
            <a:spLocks noChangeArrowheads="1"/>
          </p:cNvSpPr>
          <p:nvPr/>
        </p:nvSpPr>
        <p:spPr bwMode="auto">
          <a:xfrm>
            <a:off x="213123" y="318701"/>
            <a:ext cx="4953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kumimoji="1"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三、鲁尔区的新发展</a:t>
            </a:r>
            <a:endParaRPr lang="zh-CN" altLang="en-US" sz="27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4" name="Text Box 26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52400" y="1771650"/>
            <a:ext cx="3733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1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调整产业结构：</a:t>
            </a:r>
            <a:endParaRPr lang="zh-CN" altLang="en-US" sz="2250" b="1">
              <a:solidFill>
                <a:srgbClr val="FF3300"/>
              </a:solidFill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37915" name="Rectangle 27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83357" y="5262562"/>
            <a:ext cx="29418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250" b="1">
                <a:latin typeface="楷体_GB2312"/>
                <a:ea typeface="楷体_GB2312"/>
                <a:cs typeface="楷体_GB2312"/>
              </a:rPr>
              <a:t>5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消除污染，美化环境</a:t>
            </a:r>
          </a:p>
        </p:txBody>
      </p:sp>
      <p:sp>
        <p:nvSpPr>
          <p:cNvPr id="37916" name="Rectangle 28"/>
          <p:cNvSpPr>
            <a:spLocks noChangeArrowheads="1"/>
          </p:cNvSpPr>
          <p:nvPr/>
        </p:nvSpPr>
        <p:spPr bwMode="auto">
          <a:xfrm>
            <a:off x="152400" y="3086100"/>
            <a:ext cx="4824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2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调整工业布局</a:t>
            </a:r>
          </a:p>
        </p:txBody>
      </p:sp>
      <p:sp>
        <p:nvSpPr>
          <p:cNvPr id="37917" name="Rectangle 2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8348" y="4077891"/>
            <a:ext cx="323197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250" b="1">
                <a:latin typeface="楷体_GB2312"/>
                <a:ea typeface="楷体_GB2312"/>
                <a:cs typeface="楷体_GB2312"/>
              </a:rPr>
              <a:t>3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拓展交通，完善交通网</a:t>
            </a:r>
          </a:p>
        </p:txBody>
      </p:sp>
      <p:sp>
        <p:nvSpPr>
          <p:cNvPr id="37918" name="Rectangle 30"/>
          <p:cNvSpPr>
            <a:spLocks noChangeArrowheads="1"/>
          </p:cNvSpPr>
          <p:nvPr/>
        </p:nvSpPr>
        <p:spPr bwMode="auto">
          <a:xfrm>
            <a:off x="141685" y="4629150"/>
            <a:ext cx="4537472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250" b="1">
                <a:latin typeface="楷体_GB2312"/>
                <a:ea typeface="楷体_GB2312"/>
                <a:cs typeface="楷体_GB2312"/>
              </a:rPr>
              <a:t>4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发展科技，繁荣经济</a:t>
            </a:r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5219700" y="1863329"/>
            <a:ext cx="39243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煤炭</a:t>
            </a: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.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钢铁工业部门数量剧减</a:t>
            </a: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,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生产规模剧增</a:t>
            </a: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,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社会经济结构比例较协调</a:t>
            </a:r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5219700" y="3143251"/>
            <a:ext cx="3924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减少运费</a:t>
            </a: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,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少占土地</a:t>
            </a: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,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降低污染</a:t>
            </a: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,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提高经济效益</a:t>
            </a:r>
            <a:endParaRPr lang="zh-CN" altLang="en-US" sz="2250"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5292328" y="4000500"/>
            <a:ext cx="3851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运输信息便捷，提高生产效率</a:t>
            </a:r>
          </a:p>
        </p:txBody>
      </p:sp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5133975" y="4686300"/>
            <a:ext cx="308610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250" b="1">
                <a:latin typeface="楷体_GB2312"/>
                <a:ea typeface="楷体_GB2312"/>
                <a:cs typeface="楷体_GB2312"/>
              </a:rPr>
              <a:t>促进传统工业的现代化</a:t>
            </a:r>
          </a:p>
        </p:txBody>
      </p:sp>
      <p:sp>
        <p:nvSpPr>
          <p:cNvPr id="37923" name="Rectangle 35"/>
          <p:cNvSpPr>
            <a:spLocks noChangeArrowheads="1"/>
          </p:cNvSpPr>
          <p:nvPr/>
        </p:nvSpPr>
        <p:spPr bwMode="auto">
          <a:xfrm>
            <a:off x="5166123" y="5211367"/>
            <a:ext cx="37266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合理布局企业</a:t>
            </a: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,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兴建环保企业</a:t>
            </a:r>
            <a:r>
              <a:rPr lang="en-US" altLang="zh-CN" sz="2250" b="1">
                <a:latin typeface="楷体_GB2312"/>
                <a:ea typeface="楷体_GB2312"/>
                <a:cs typeface="楷体_GB2312"/>
              </a:rPr>
              <a:t>,</a:t>
            </a:r>
            <a:r>
              <a:rPr lang="zh-CN" altLang="en-US" sz="2250" b="1">
                <a:latin typeface="楷体_GB2312"/>
                <a:ea typeface="楷体_GB2312"/>
                <a:cs typeface="楷体_GB2312"/>
              </a:rPr>
              <a:t>植树造林</a:t>
            </a:r>
          </a:p>
        </p:txBody>
      </p:sp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6200" y="2057400"/>
            <a:ext cx="520660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100" b="1"/>
              <a:t>改造煤炭和钢铁工业</a:t>
            </a:r>
            <a:r>
              <a:rPr lang="en-US" altLang="zh-CN" sz="2100" b="1"/>
              <a:t>,</a:t>
            </a:r>
            <a:r>
              <a:rPr lang="zh-CN" altLang="en-US" sz="2100" b="1"/>
              <a:t>通过合并扩大企业规模</a:t>
            </a:r>
            <a:r>
              <a:rPr lang="en-US" altLang="zh-CN" sz="2100" b="1"/>
              <a:t>.</a:t>
            </a:r>
            <a:r>
              <a:rPr lang="zh-CN" altLang="en-US" sz="2100" b="1">
                <a:solidFill>
                  <a:srgbClr val="FF3300"/>
                </a:solidFill>
              </a:rPr>
              <a:t>发展新兴工业和第三产业，促进经济结构多样化  </a:t>
            </a:r>
          </a:p>
        </p:txBody>
      </p:sp>
      <p:sp>
        <p:nvSpPr>
          <p:cNvPr id="37925" name="Rectangle 37"/>
          <p:cNvSpPr>
            <a:spLocks noChangeArrowheads="1"/>
          </p:cNvSpPr>
          <p:nvPr/>
        </p:nvSpPr>
        <p:spPr bwMode="auto">
          <a:xfrm>
            <a:off x="304800" y="3429000"/>
            <a:ext cx="4987528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2100" b="1" dirty="0" smtClean="0"/>
              <a:t>接近原料地，新</a:t>
            </a:r>
            <a:r>
              <a:rPr lang="zh-CN" altLang="en-US" sz="2100" b="1" dirty="0"/>
              <a:t>企业安排在核心地区的边缘</a:t>
            </a:r>
            <a:r>
              <a:rPr lang="zh-CN" altLang="en-US" sz="2100" b="1" dirty="0" smtClean="0"/>
              <a:t>地带，莱茵河沿岸港口布局钢铁企业</a:t>
            </a:r>
            <a:endParaRPr lang="zh-CN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22198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4" grpId="0"/>
      <p:bldP spid="37915" grpId="0"/>
      <p:bldP spid="37916" grpId="0"/>
      <p:bldP spid="37917" grpId="0"/>
      <p:bldP spid="37918" grpId="0"/>
      <p:bldP spid="37919" grpId="0"/>
      <p:bldP spid="37920" grpId="0"/>
      <p:bldP spid="37921" grpId="0"/>
      <p:bldP spid="37922" grpId="0"/>
      <p:bldP spid="37923" grpId="0"/>
      <p:bldP spid="37924" grpId="0"/>
      <p:bldP spid="379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德国农业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25" y="1101725"/>
            <a:ext cx="4392930" cy="5684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二、德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2870" y="828006"/>
            <a:ext cx="1869440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 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农业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2870" y="1512011"/>
            <a:ext cx="4452620" cy="198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德国农业比重低，但发达机械化程度很高。</a:t>
            </a:r>
            <a:r>
              <a:rPr lang="zh-CN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南</a:t>
            </a:r>
            <a:r>
              <a:rPr 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北部地形与气候不同</a:t>
            </a:r>
            <a:r>
              <a:rPr 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农业因地制宜的合理利用。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80001" y="3921125"/>
            <a:ext cx="97790" cy="2099945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13690" y="3600026"/>
            <a:ext cx="4198620" cy="13766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</a:rPr>
              <a:t>北部：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乳畜业为主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（冷湿气候不利于发展种植业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多汁牧草发展畜牧业）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4325" y="5004037"/>
            <a:ext cx="4197985" cy="178244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</a:rPr>
              <a:t>南部</a:t>
            </a:r>
            <a:r>
              <a:rPr lang="zh-CN" altLang="en-US" sz="2000" b="1">
                <a:solidFill>
                  <a:srgbClr val="0221DE"/>
                </a:solidFill>
              </a:rPr>
              <a:t>：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水果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园艺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啤酒花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（高原山地，日照长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温差大，河谷地土地肥沃，盛产葡萄、烟草、啤酒花等）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3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47"/>
          <a:stretch>
            <a:fillRect/>
          </a:stretch>
        </p:blipFill>
        <p:spPr bwMode="auto">
          <a:xfrm>
            <a:off x="4957307" y="1688853"/>
            <a:ext cx="3019350" cy="18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1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7" r="53015" b="19872"/>
          <a:stretch>
            <a:fillRect/>
          </a:stretch>
        </p:blipFill>
        <p:spPr bwMode="auto">
          <a:xfrm>
            <a:off x="-58521" y="1397897"/>
            <a:ext cx="4932882" cy="34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38"/>
          <p:cNvSpPr txBox="1"/>
          <p:nvPr/>
        </p:nvSpPr>
        <p:spPr>
          <a:xfrm>
            <a:off x="1964690" y="7320915"/>
            <a:ext cx="886460" cy="2762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28</a:t>
            </a: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题图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sz="110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39"/>
          <p:cNvSpPr txBox="1"/>
          <p:nvPr/>
        </p:nvSpPr>
        <p:spPr>
          <a:xfrm>
            <a:off x="4250690" y="7349490"/>
            <a:ext cx="886460" cy="2762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28</a:t>
            </a: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题图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lang="zh-CN" sz="110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-39547" y="-81135"/>
            <a:ext cx="85804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9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095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2020.7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28.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阅读材料，完成下列问题。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(13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095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材料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西欧是世界上重要的天然气输入地区。图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为欧洲部分地区略图。德国是天然气进口大国，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92%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的天然气需要从国外进口。图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2017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年德国天然气进口来源构成图。目前，俄罗斯、德国等国家在图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中甲乙两地间新建天然气输气管道。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095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840839"/>
            <a:ext cx="80488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简述西欧大量输入天然气的主要原因。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221DE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221DE"/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5464518"/>
            <a:ext cx="87699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10"/>
              </a:spcBef>
            </a:pPr>
            <a:r>
              <a:rPr lang="en-US" altLang="zh-CN" sz="2800" b="1" spc="5" dirty="0">
                <a:solidFill>
                  <a:srgbClr val="FF0000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经济</a:t>
            </a:r>
            <a:r>
              <a:rPr lang="zh-CN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发达</a:t>
            </a:r>
            <a:r>
              <a:rPr lang="en-US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需求量</a:t>
            </a:r>
            <a:r>
              <a:rPr lang="zh-CN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大</a:t>
            </a:r>
            <a:r>
              <a:rPr lang="en-US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1;</a:t>
            </a:r>
            <a:r>
              <a:rPr lang="zh-C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本地天然气产量</a:t>
            </a:r>
            <a:r>
              <a:rPr lang="zh-CN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较小，</a:t>
            </a:r>
            <a:r>
              <a:rPr lang="zh-C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供需矛盾</a:t>
            </a:r>
            <a:r>
              <a:rPr lang="zh-CN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突出</a:t>
            </a:r>
            <a:r>
              <a:rPr lang="en-US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1;</a:t>
            </a:r>
            <a:r>
              <a:rPr lang="zh-CN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天然气</a:t>
            </a:r>
            <a:r>
              <a:rPr lang="zh-C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为低污染能源，对环境影响</a:t>
            </a:r>
            <a:r>
              <a:rPr lang="zh-CN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较小</a:t>
            </a:r>
            <a:r>
              <a:rPr lang="en-US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200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6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47"/>
          <a:stretch>
            <a:fillRect/>
          </a:stretch>
        </p:blipFill>
        <p:spPr bwMode="auto">
          <a:xfrm>
            <a:off x="4957307" y="1688853"/>
            <a:ext cx="3019350" cy="18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1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7" r="53015" b="19872"/>
          <a:stretch>
            <a:fillRect/>
          </a:stretch>
        </p:blipFill>
        <p:spPr bwMode="auto">
          <a:xfrm>
            <a:off x="-58521" y="1397897"/>
            <a:ext cx="4932882" cy="34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38"/>
          <p:cNvSpPr txBox="1"/>
          <p:nvPr/>
        </p:nvSpPr>
        <p:spPr>
          <a:xfrm>
            <a:off x="1964690" y="7320915"/>
            <a:ext cx="886460" cy="2762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28</a:t>
            </a: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题图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sz="110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39"/>
          <p:cNvSpPr txBox="1"/>
          <p:nvPr/>
        </p:nvSpPr>
        <p:spPr>
          <a:xfrm>
            <a:off x="4250690" y="7349490"/>
            <a:ext cx="886460" cy="2762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28</a:t>
            </a: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题图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lang="zh-CN" sz="110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-39547" y="-81135"/>
            <a:ext cx="85804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9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095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2020.7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28.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阅读材料，完成下列问题。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(13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095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材料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西欧是世界上重要的天然气输入地区。图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为欧洲部分地区略图。德国是天然气进口大国，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92%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的天然气需要从国外进口。图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2017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年德国天然气进口来源构成图。目前，俄罗斯、德国等国家在图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中甲乙两地间新建天然气输气管道。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095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841484"/>
            <a:ext cx="80488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与北海相比，评价在波罗的海建设天然气管道的自然条件。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221DE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58521" y="5853886"/>
            <a:ext cx="9008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10"/>
              </a:spcBef>
            </a:pPr>
            <a:r>
              <a:rPr lang="en-US" altLang="zh-CN" sz="2800" b="1" spc="5" dirty="0">
                <a:solidFill>
                  <a:srgbClr val="FF0000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zh-CN" sz="2800" b="1" spc="5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有利</a:t>
            </a:r>
            <a:r>
              <a:rPr lang="en-US" altLang="zh-CN" sz="2800" b="1" spc="-15" dirty="0">
                <a:solidFill>
                  <a:srgbClr val="FF0000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海水深度较浅</a:t>
            </a:r>
            <a:r>
              <a:rPr lang="en-US" altLang="zh-CN" sz="2800" b="1" spc="-15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风浪较小等。不利</a:t>
            </a:r>
            <a:r>
              <a:rPr lang="en-US" altLang="zh-CN" sz="2800" b="1" spc="10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冬季海面结冰。</a:t>
            </a:r>
            <a:endParaRPr lang="zh-CN" altLang="zh-CN" sz="3200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1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47"/>
          <a:stretch>
            <a:fillRect/>
          </a:stretch>
        </p:blipFill>
        <p:spPr bwMode="auto">
          <a:xfrm>
            <a:off x="5329363" y="1754550"/>
            <a:ext cx="3019350" cy="18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1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7" r="53015" b="19872"/>
          <a:stretch>
            <a:fillRect/>
          </a:stretch>
        </p:blipFill>
        <p:spPr bwMode="auto">
          <a:xfrm>
            <a:off x="-58522" y="1397897"/>
            <a:ext cx="5195671" cy="361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38"/>
          <p:cNvSpPr txBox="1"/>
          <p:nvPr/>
        </p:nvSpPr>
        <p:spPr>
          <a:xfrm>
            <a:off x="1964690" y="7320915"/>
            <a:ext cx="886460" cy="2762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28</a:t>
            </a: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题图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sz="110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39"/>
          <p:cNvSpPr txBox="1"/>
          <p:nvPr/>
        </p:nvSpPr>
        <p:spPr>
          <a:xfrm>
            <a:off x="4250690" y="7349490"/>
            <a:ext cx="886460" cy="2762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28</a:t>
            </a:r>
            <a:r>
              <a:rPr lang="zh-CN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题图</a:t>
            </a:r>
            <a:r>
              <a:rPr lang="en-US" sz="105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lang="zh-CN" sz="110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-39547" y="-81135"/>
            <a:ext cx="85804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9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095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2020.7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28.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阅读材料，完成下列问题。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(13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095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材料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西欧是世界上重要的天然气输入地区。图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为欧洲部分地区略图。德国是天然气进口大国，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92%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的天然气需要从国外进口。图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2017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年德国天然气进口来源构成图。目前，俄罗斯、德国等国家在图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中甲乙两地间新建天然气输气管道。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095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300" y="4918521"/>
            <a:ext cx="80488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简述德国天然气进口来源的主要特征，并指出德国在甲乙两地间采用输气管道进口天然气的优势。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(6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0" lang="en-US" altLang="zh-CN" sz="4800" b="1" i="0" u="none" strike="noStrike" cap="none" normalizeH="0" baseline="0" dirty="0" smtClean="0">
              <a:ln>
                <a:noFill/>
              </a:ln>
              <a:solidFill>
                <a:srgbClr val="0221DE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3313" y="5929895"/>
            <a:ext cx="7581432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10"/>
              </a:spcBef>
            </a:pPr>
            <a:r>
              <a:rPr lang="en-US" altLang="zh-CN" sz="2400" b="1" spc="5" dirty="0">
                <a:solidFill>
                  <a:srgbClr val="FF0000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zh-CN" sz="2400" b="1" spc="5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特征</a:t>
            </a:r>
            <a:r>
              <a:rPr lang="en-US" altLang="zh-CN" sz="2400" b="1" spc="-15" dirty="0">
                <a:solidFill>
                  <a:srgbClr val="FF0000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来源于邻近国家</a:t>
            </a:r>
            <a:r>
              <a:rPr lang="en-US" altLang="zh-CN" sz="2400" b="1" spc="10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来源多元，俄罗斯比例最大。</a:t>
            </a:r>
            <a:endParaRPr lang="zh-CN" altLang="zh-CN" sz="2800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33985">
              <a:spcBef>
                <a:spcPts val="410"/>
              </a:spcBef>
            </a:pPr>
            <a:r>
              <a:rPr lang="zh-CN" altLang="zh-CN" sz="2400" b="1" spc="5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优势</a:t>
            </a:r>
            <a:r>
              <a:rPr lang="en-US" altLang="zh-CN" sz="2400" b="1" spc="10" dirty="0">
                <a:solidFill>
                  <a:srgbClr val="FF0000"/>
                </a:solidFill>
                <a:latin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运输连续性强</a:t>
            </a:r>
            <a:r>
              <a:rPr lang="en-US" altLang="zh-CN" sz="2400" b="1" spc="10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运输安全性高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2400" b="1" spc="250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运输量大；</a:t>
            </a:r>
            <a:r>
              <a:rPr lang="zh-CN" altLang="zh-CN" sz="2400" b="1" spc="5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成本低。</a:t>
            </a:r>
            <a:endParaRPr lang="zh-CN" altLang="zh-CN" sz="2800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66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http://pic1.nipic.com/2008-11-26/20081126224729803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6847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1044575" y="2997200"/>
            <a:ext cx="2374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3200" b="1">
                <a:latin typeface="Calibri" pitchFamily="34" charset="0"/>
              </a:rPr>
              <a:t>伦敦塔桥</a:t>
            </a:r>
          </a:p>
        </p:txBody>
      </p:sp>
      <p:pic>
        <p:nvPicPr>
          <p:cNvPr id="20483" name="Picture 5" descr="D:\课件用图\世界地理\欧洲\格林尼治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288925"/>
            <a:ext cx="4283075" cy="623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6"/>
          <p:cNvSpPr>
            <a:spLocks noChangeArrowheads="1"/>
          </p:cNvSpPr>
          <p:nvPr/>
        </p:nvSpPr>
        <p:spPr bwMode="auto">
          <a:xfrm>
            <a:off x="5076825" y="5734050"/>
            <a:ext cx="3740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FF00"/>
                </a:solidFill>
                <a:latin typeface="Calibri" pitchFamily="34" charset="0"/>
              </a:rPr>
              <a:t>格林尼治天文台</a:t>
            </a:r>
          </a:p>
        </p:txBody>
      </p:sp>
      <p:sp>
        <p:nvSpPr>
          <p:cNvPr id="20485" name="WordArt 3"/>
          <p:cNvSpPr>
            <a:spLocks noChangeArrowheads="1" noChangeShapeType="1" noTextEdit="1"/>
          </p:cNvSpPr>
          <p:nvPr/>
        </p:nvSpPr>
        <p:spPr bwMode="auto">
          <a:xfrm>
            <a:off x="3505200" y="228600"/>
            <a:ext cx="1752600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  <a:ea typeface="宋体"/>
              </a:rPr>
              <a:t>英国</a:t>
            </a:r>
          </a:p>
        </p:txBody>
      </p:sp>
      <p:pic>
        <p:nvPicPr>
          <p:cNvPr id="20486" name="Picture 4" descr="http://cyjctrip.qiniudn.com/89009/1389799049576p18eb7jatu1lgh1u75kt49n070f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706813"/>
            <a:ext cx="4724400" cy="315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184264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0"/>
            <a:ext cx="9175750" cy="68764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60043" y="4391660"/>
            <a:ext cx="3386455" cy="1630045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英 国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（大不列颠岛国）</a:t>
            </a:r>
          </a:p>
        </p:txBody>
      </p:sp>
      <p:pic>
        <p:nvPicPr>
          <p:cNvPr id="2" name="图片 1" descr="3-160r4225034_副本"/>
          <p:cNvPicPr>
            <a:picLocks noChangeAspect="1"/>
          </p:cNvPicPr>
          <p:nvPr/>
        </p:nvPicPr>
        <p:blipFill>
          <a:blip r:embed="rId4"/>
          <a:srcRect r="19017"/>
          <a:stretch>
            <a:fillRect/>
          </a:stretch>
        </p:blipFill>
        <p:spPr>
          <a:xfrm flipH="1">
            <a:off x="-14605" y="2165985"/>
            <a:ext cx="3453130" cy="3983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英国位置02_副本"/>
          <p:cNvPicPr>
            <a:picLocks noChangeAspect="1"/>
          </p:cNvPicPr>
          <p:nvPr/>
        </p:nvPicPr>
        <p:blipFill>
          <a:blip r:embed="rId3"/>
          <a:srcRect t="14164" b="1277"/>
          <a:stretch>
            <a:fillRect/>
          </a:stretch>
        </p:blipFill>
        <p:spPr>
          <a:xfrm>
            <a:off x="4305300" y="1043940"/>
            <a:ext cx="4762500" cy="57550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三、英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900" y="900007"/>
            <a:ext cx="2481580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西欧岛国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15900" y="1584325"/>
            <a:ext cx="18116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、地形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15900" y="3852028"/>
            <a:ext cx="18116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、气候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604063" y="4644034"/>
            <a:ext cx="797560" cy="497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/>
              <a:t>52</a:t>
            </a:r>
            <a:r>
              <a:rPr lang="zh-CN" altLang="en-US" sz="2400" b="1"/>
              <a:t>°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596057" y="2234565"/>
            <a:ext cx="796925" cy="632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/>
              <a:t>0</a:t>
            </a:r>
            <a:r>
              <a:rPr lang="zh-CN" altLang="en-US" sz="3200" b="1"/>
              <a:t>°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15900" y="2196016"/>
            <a:ext cx="3872230" cy="1512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(1)</a:t>
            </a:r>
            <a:r>
              <a:rPr 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西北部高</a:t>
            </a:r>
            <a:r>
              <a:rPr lang="zh-CN" sz="20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东南低</a:t>
            </a:r>
            <a:endParaRPr lang="en-US" altLang="zh-CN" sz="28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(2)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中部奔宁山脉</a:t>
            </a:r>
            <a:endParaRPr lang="en-US" altLang="zh-CN" sz="28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(3)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海岸线曲折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多良港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15900" y="5148038"/>
            <a:ext cx="18116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、资源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15900" y="5760043"/>
            <a:ext cx="4469130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奔宁山脉：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煤</a:t>
            </a:r>
            <a:r>
              <a:rPr lang="zh-CN" sz="20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铁资源丰富</a:t>
            </a:r>
          </a:p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北海：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石油资源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15900" y="4464033"/>
            <a:ext cx="512699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温带海洋性气候</a:t>
            </a:r>
            <a:r>
              <a:rPr lang="zh-CN" sz="20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全年温和湿润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7783830" y="2736020"/>
            <a:ext cx="184785" cy="3996029"/>
          </a:xfrm>
          <a:custGeom>
            <a:avLst/>
            <a:gdLst>
              <a:gd name="connisteX0" fmla="*/ 0 w 184785"/>
              <a:gd name="connsiteY0" fmla="*/ 0 h 3016885"/>
              <a:gd name="connisteX1" fmla="*/ 184785 w 184785"/>
              <a:gd name="connsiteY1" fmla="*/ 3016885 h 30168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184785" h="3016885">
                <a:moveTo>
                  <a:pt x="0" y="0"/>
                </a:moveTo>
                <a:cubicBezTo>
                  <a:pt x="61595" y="1005840"/>
                  <a:pt x="123190" y="2011045"/>
                  <a:pt x="184785" y="30168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5940044" y="4932036"/>
            <a:ext cx="2788285" cy="170815"/>
          </a:xfrm>
          <a:custGeom>
            <a:avLst/>
            <a:gdLst>
              <a:gd name="connisteX0" fmla="*/ 0 w 2788285"/>
              <a:gd name="connsiteY0" fmla="*/ 170815 h 170815"/>
              <a:gd name="connisteX1" fmla="*/ 1223645 w 2788285"/>
              <a:gd name="connsiteY1" fmla="*/ 128270 h 170815"/>
              <a:gd name="connisteX2" fmla="*/ 2788285 w 2788285"/>
              <a:gd name="connsiteY2" fmla="*/ 0 h 1708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788285" h="170815">
                <a:moveTo>
                  <a:pt x="0" y="170815"/>
                </a:moveTo>
                <a:cubicBezTo>
                  <a:pt x="213360" y="165100"/>
                  <a:pt x="666115" y="162560"/>
                  <a:pt x="1223645" y="128270"/>
                </a:cubicBezTo>
                <a:cubicBezTo>
                  <a:pt x="1781175" y="93980"/>
                  <a:pt x="2499995" y="24765"/>
                  <a:pt x="278828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5" grpId="0" bldLvl="0" animBg="1"/>
      <p:bldP spid="38" grpId="0" bldLvl="0" animBg="1"/>
      <p:bldP spid="39" grpId="0"/>
      <p:bldP spid="41" grpId="0"/>
      <p:bldP spid="42" grpId="0" bldLvl="0" animBg="1"/>
      <p:bldP spid="43" grpId="0" bldLvl="0" animBg="1"/>
      <p:bldP spid="44" grpId="0" bldLvl="0" animBg="1"/>
      <p:bldP spid="45" grpId="0" bldLvl="0" animBg="1"/>
      <p:bldP spid="5" grpId="0" animBg="1"/>
      <p:bldP spid="6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三、英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900" y="899795"/>
            <a:ext cx="2894330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、居民、经济</a:t>
            </a:r>
            <a:endParaRPr lang="zh-CN" sz="28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5900" y="1584325"/>
            <a:ext cx="4453890" cy="15125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(1)</a:t>
            </a:r>
            <a:r>
              <a:rPr lang="zh-CN" altLang="en-US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居民：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英国人口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6560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万，多信仰基督教新教，官方语言英语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5900" y="3168015"/>
            <a:ext cx="4453890" cy="293433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(2)</a:t>
            </a:r>
            <a:r>
              <a:rPr lang="zh-CN" altLang="en-US" sz="2800" b="1" dirty="0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经济：</a:t>
            </a:r>
            <a:r>
              <a:rPr sz="2800" dirty="0" err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英国是世界第五大经济体</a:t>
            </a:r>
            <a:r>
              <a:rPr sz="28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8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早期的殖民时代为其发展积累了巨额资本，</a:t>
            </a:r>
            <a:r>
              <a:rPr lang="zh-CN" sz="2800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国家富裕</a:t>
            </a:r>
            <a:r>
              <a:rPr lang="zh-CN" sz="2400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sz="28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国民生活水平高。</a:t>
            </a:r>
            <a:r>
              <a:rPr lang="zh-CN" sz="2800" b="1" dirty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服务业是其经济支柱</a:t>
            </a:r>
            <a:r>
              <a:rPr lang="zh-CN" sz="24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8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伦敦是全球重要的金融中心。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5900" y="6156046"/>
            <a:ext cx="445389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(3)</a:t>
            </a:r>
            <a:r>
              <a:rPr lang="zh-CN" altLang="en-US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首都：</a:t>
            </a:r>
            <a:r>
              <a:rPr lang="zh-CN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伦敦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（雾都）</a:t>
            </a:r>
          </a:p>
        </p:txBody>
      </p:sp>
      <p:pic>
        <p:nvPicPr>
          <p:cNvPr id="10" name="图片 9" descr="20150606184244_xyG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95" y="3924029"/>
            <a:ext cx="4266565" cy="28035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95" y="1116008"/>
            <a:ext cx="4266565" cy="27755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773" y="200980"/>
            <a:ext cx="6710334" cy="634020"/>
          </a:xfrm>
          <a:prstGeom prst="rect">
            <a:avLst/>
          </a:prstGeom>
          <a:gradFill>
            <a:gsLst>
              <a:gs pos="100000">
                <a:srgbClr val="41FB33"/>
              </a:gs>
              <a:gs pos="100000">
                <a:srgbClr val="0B6E38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【思考】</a:t>
            </a:r>
            <a:r>
              <a:rPr lang="zh-CN" altLang="en-US" sz="3200" dirty="0"/>
              <a:t>伦敦多大雾的季节和成因？</a:t>
            </a:r>
          </a:p>
        </p:txBody>
      </p:sp>
      <p:pic>
        <p:nvPicPr>
          <p:cNvPr id="3" name="图片 2" descr="003T29Ewgy6FFYqLsBR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02" y="5090498"/>
            <a:ext cx="2065275" cy="169194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8736" y="1596950"/>
            <a:ext cx="4613563" cy="33688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2046" rIns="0" bIns="136482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自然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0221D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北大西洋暖流与大不列颠群岛区域较冷的水流汇合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形成</a:t>
            </a:r>
            <a:r>
              <a:rPr lang="zh-CN" altLang="zh-CN" sz="2400" b="1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海雾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从海上吹来大量暖空气与岛屿上空较冷的气团相遇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形成陆雾；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sz="2400" b="1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冬季</a:t>
            </a:r>
            <a:r>
              <a:rPr lang="zh-CN" altLang="zh-CN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伦敦大气发生逆温现象</a:t>
            </a:r>
            <a:r>
              <a:rPr lang="zh-CN" altLang="zh-CN" sz="2400" b="1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，不利于</a:t>
            </a:r>
            <a:r>
              <a:rPr lang="zh-CN" altLang="zh-CN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污染物向四周扩散</a:t>
            </a:r>
            <a:r>
              <a:rPr lang="zh-CN" altLang="zh-CN" sz="1200" b="1" dirty="0"/>
              <a:t> 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人为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工业排放，家庭冬季取暖，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大量燃煤产生烟雾。</a:t>
            </a:r>
            <a:endParaRPr kumimoji="0" 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9773" y="10737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秋冬季节</a:t>
            </a:r>
            <a:endParaRPr lang="zh-CN" altLang="en-US" sz="2800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724367" y="220065"/>
            <a:ext cx="65" cy="321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2046" rIns="0" bIns="13648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80" y="163364"/>
            <a:ext cx="1678420" cy="195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英国位置02_副本"/>
          <p:cNvPicPr>
            <a:picLocks noChangeAspect="1"/>
          </p:cNvPicPr>
          <p:nvPr/>
        </p:nvPicPr>
        <p:blipFill>
          <a:blip r:embed="rId4"/>
          <a:srcRect t="14164" b="1277"/>
          <a:stretch>
            <a:fillRect/>
          </a:stretch>
        </p:blipFill>
        <p:spPr>
          <a:xfrm>
            <a:off x="5247636" y="1946967"/>
            <a:ext cx="3851564" cy="46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英国位置02_副本"/>
          <p:cNvPicPr>
            <a:picLocks noChangeAspect="1"/>
          </p:cNvPicPr>
          <p:nvPr/>
        </p:nvPicPr>
        <p:blipFill>
          <a:blip r:embed="rId3"/>
          <a:srcRect t="14164" b="1277"/>
          <a:stretch>
            <a:fillRect/>
          </a:stretch>
        </p:blipFill>
        <p:spPr>
          <a:xfrm>
            <a:off x="4305300" y="1043940"/>
            <a:ext cx="4762500" cy="57550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5900" y="1584325"/>
            <a:ext cx="4190365" cy="21888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英国是世界上工业化最早的国家。二战后，</a:t>
            </a:r>
            <a:r>
              <a:rPr lang="zh-CN" sz="24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传统的纺织、钢铁、造船</a:t>
            </a:r>
            <a:r>
              <a:rPr 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等逐渐衰落，</a:t>
            </a:r>
            <a:r>
              <a:rPr lang="zh-CN" sz="24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新兴的汽车、飞机、石油加工、电子</a:t>
            </a:r>
            <a:r>
              <a:rPr 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等工业部门发展起来。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三、英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900" y="936007"/>
            <a:ext cx="2225040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、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工业</a:t>
            </a:r>
            <a:endParaRPr lang="en-US" altLang="zh-CN" sz="28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5900" y="5723890"/>
            <a:ext cx="4848225" cy="10388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传统工业区：</a:t>
            </a:r>
            <a:r>
              <a:rPr lang="zh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英格兰中部</a:t>
            </a:r>
            <a:endParaRPr lang="zh-CN" sz="240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新兴工业区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伦敦、北部苏格兰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5900" y="3852028"/>
            <a:ext cx="4191000" cy="178244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  <a:sym typeface="+mn-ea"/>
              </a:rPr>
              <a:t>发展工业的条件：</a:t>
            </a:r>
            <a:endParaRPr lang="zh-CN" sz="2400">
              <a:solidFill>
                <a:srgbClr val="FF0000"/>
              </a:solidFill>
              <a:effectLst/>
              <a:latin typeface="Calibri" panose="020F0502020204030204" charset="0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       ①</a:t>
            </a:r>
            <a:r>
              <a:rPr lang="zh-CN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早期的工业基础</a:t>
            </a:r>
            <a:r>
              <a:rPr lang="zh-CN" sz="24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sz="20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sz="24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zh-CN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       ②</a:t>
            </a:r>
            <a:r>
              <a:rPr lang="zh-CN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煤、铁、石油丰富</a:t>
            </a:r>
            <a:r>
              <a:rPr lang="zh-CN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</a:p>
          <a:p>
            <a:pPr>
              <a:lnSpc>
                <a:spcPct val="110000"/>
              </a:lnSpc>
            </a:pPr>
            <a:r>
              <a:rPr lang="zh-CN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       ③</a:t>
            </a:r>
            <a:r>
              <a:rPr lang="zh-CN" sz="24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海岸线曲折，多良港</a:t>
            </a:r>
            <a:r>
              <a:rPr lang="zh-CN" sz="24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三、英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4315" y="904240"/>
            <a:ext cx="22815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、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农业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4315" y="1584325"/>
            <a:ext cx="8674735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英国农业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以乳畜业为主</a:t>
            </a:r>
            <a:r>
              <a:rPr lang="zh-CN" sz="24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东南部有种植业</a:t>
            </a:r>
            <a:r>
              <a:rPr 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（小麦</a:t>
            </a:r>
            <a:r>
              <a:rPr lang="zh-CN" sz="20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大麦</a:t>
            </a:r>
            <a:r>
              <a:rPr lang="zh-CN" sz="20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甜菜），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靠近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北海渔场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，捕鱼量占欧盟的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20%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</a:p>
        </p:txBody>
      </p:sp>
      <p:pic>
        <p:nvPicPr>
          <p:cNvPr id="5" name="图片 4" descr="英国农业成因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85" y="2723515"/>
            <a:ext cx="7215505" cy="3985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" name="组合 12"/>
          <p:cNvGrpSpPr>
            <a:grpSpLocks/>
          </p:cNvGrpSpPr>
          <p:nvPr/>
        </p:nvGrpSpPr>
        <p:grpSpPr bwMode="auto">
          <a:xfrm>
            <a:off x="104198" y="1200329"/>
            <a:ext cx="4374283" cy="5262816"/>
            <a:chOff x="3175" y="2642"/>
            <a:chExt cx="5009" cy="5721"/>
          </a:xfrm>
        </p:grpSpPr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4850" y="8004"/>
              <a:ext cx="1350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第</a:t>
              </a:r>
              <a:r>
                <a:rPr kumimoji="0" lang="en-US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26</a:t>
              </a:r>
              <a:r>
                <a: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题图</a:t>
              </a: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4" name="Picture 268" descr="第26题图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" y="2642"/>
              <a:ext cx="5009" cy="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-142961"/>
            <a:ext cx="911018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1530350" algn="l"/>
                <a:tab pos="2700338" algn="l"/>
                <a:tab pos="405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1530350" algn="l"/>
                <a:tab pos="2700338" algn="l"/>
                <a:tab pos="405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1530350" algn="l"/>
                <a:tab pos="2700338" algn="l"/>
                <a:tab pos="405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1530350" algn="l"/>
                <a:tab pos="2700338" algn="l"/>
                <a:tab pos="405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1530350" algn="l"/>
                <a:tab pos="2700338" algn="l"/>
                <a:tab pos="405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1530350" algn="l"/>
                <a:tab pos="2700338" algn="l"/>
                <a:tab pos="405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1530350" algn="l"/>
                <a:tab pos="2700338" algn="l"/>
                <a:tab pos="405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1530350" algn="l"/>
                <a:tab pos="2700338" algn="l"/>
                <a:tab pos="405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1530350" algn="l"/>
                <a:tab pos="2700338" algn="l"/>
                <a:tab pos="4051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1530350" algn="l"/>
                <a:tab pos="2700338" algn="l"/>
                <a:tab pos="4051300" algn="l"/>
              </a:tabLst>
            </a:pPr>
            <a:endParaRPr kumimoji="0" lang="zh-CN" altLang="zh-TW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1530350" algn="l"/>
                <a:tab pos="2700338" algn="l"/>
                <a:tab pos="4051300" algn="l"/>
              </a:tabLst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2017.11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）</a:t>
            </a:r>
            <a:r>
              <a:rPr kumimoji="0" lang="zh-CN" alt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26.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宋体" panose="02010600030101010101" pitchFamily="2" charset="-122"/>
              </a:rPr>
              <a:t>读欧洲部分地区略图，</a:t>
            </a: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宋体" panose="02010600030101010101" pitchFamily="2" charset="-122"/>
              </a:rPr>
              <a:t>完成下列问题。（</a:t>
            </a:r>
            <a:r>
              <a:rPr kumimoji="0" lang="zh-CN" alt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宋体" panose="02010600030101010101" pitchFamily="2" charset="-122"/>
              </a:rPr>
              <a:t>分）</a:t>
            </a:r>
            <a:endParaRPr kumimoji="0" 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1530350" algn="l"/>
                <a:tab pos="2700338" algn="l"/>
                <a:tab pos="4051300" algn="l"/>
              </a:tabLst>
            </a:pP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ea typeface="Calibri" panose="020F0502020204030204" pitchFamily="34" charset="0"/>
                <a:cs typeface="宋体" panose="02010600030101010101" pitchFamily="2" charset="-122"/>
              </a:rPr>
              <a:t>（</a:t>
            </a:r>
            <a:r>
              <a:rPr kumimoji="0" lang="zh-CN" altLang="zh-TW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ea typeface="Calibri" panose="020F0502020204030204" pitchFamily="34" charset="0"/>
                <a:cs typeface="宋体" panose="02010600030101010101" pitchFamily="2" charset="-122"/>
              </a:rPr>
              <a:t>）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ea typeface="Calibri" panose="020F0502020204030204" pitchFamily="34" charset="0"/>
                <a:cs typeface="宋体" panose="02010600030101010101" pitchFamily="2" charset="-122"/>
              </a:rPr>
              <a:t>从气候角度分析英国小麦主产区分布在丁地的原因</a:t>
            </a: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ea typeface="Calibri" panose="020F0502020204030204" pitchFamily="34" charset="0"/>
                <a:cs typeface="宋体" panose="02010600030101010101" pitchFamily="2" charset="-122"/>
              </a:rPr>
              <a:t>。（</a:t>
            </a:r>
            <a:r>
              <a:rPr kumimoji="0" lang="zh-CN" altLang="zh-TW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kumimoji="0" lang="zh-TW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ea typeface="Calibri" panose="020F0502020204030204" pitchFamily="34" charset="0"/>
                <a:cs typeface="宋体" panose="02010600030101010101" pitchFamily="2" charset="-122"/>
              </a:rPr>
              <a:t>分）</a:t>
            </a:r>
            <a:endParaRPr kumimoji="0" lang="zh-TW" sz="4800" b="0" i="0" u="none" strike="noStrike" cap="none" normalizeH="0" baseline="0" dirty="0" smtClean="0">
              <a:ln>
                <a:noFill/>
              </a:ln>
              <a:solidFill>
                <a:srgbClr val="0221DE"/>
              </a:solidFill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64182" y="1919690"/>
            <a:ext cx="44057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6225"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等线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solidFill>
                  <a:srgbClr val="FF0000"/>
                </a:solidFill>
                <a:latin typeface="等线"/>
                <a:cs typeface="Times New Roman" panose="02020603050405020304" pitchFamily="18" charset="0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等线"/>
                <a:cs typeface="Times New Roman" panose="02020603050405020304" pitchFamily="18" charset="0"/>
              </a:rPr>
              <a:t>）纬度较低，热量条件较好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等线"/>
                <a:cs typeface="Times New Roman" panose="02020603050405020304" pitchFamily="18" charset="0"/>
              </a:rPr>
              <a:t>；盛行</a:t>
            </a:r>
            <a:r>
              <a:rPr lang="zh-CN" altLang="zh-CN" sz="2800" b="1" kern="100" dirty="0">
                <a:solidFill>
                  <a:srgbClr val="FF0000"/>
                </a:solidFill>
                <a:latin typeface="等线"/>
                <a:cs typeface="Times New Roman" panose="02020603050405020304" pitchFamily="18" charset="0"/>
              </a:rPr>
              <a:t>西风的背风坡，阴雨天少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等线"/>
                <a:cs typeface="Times New Roman" panose="02020603050405020304" pitchFamily="18" charset="0"/>
              </a:rPr>
              <a:t>；光照</a:t>
            </a:r>
            <a:r>
              <a:rPr lang="zh-CN" altLang="zh-CN" sz="2800" b="1" kern="100" dirty="0">
                <a:solidFill>
                  <a:srgbClr val="FF0000"/>
                </a:solidFill>
                <a:latin typeface="等线"/>
                <a:cs typeface="Times New Roman" panose="02020603050405020304" pitchFamily="18" charset="0"/>
              </a:rPr>
              <a:t>充足。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等线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" y="-19050"/>
            <a:ext cx="9160510" cy="6868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60043" y="337185"/>
            <a:ext cx="3386455" cy="1630045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法 国</a:t>
            </a:r>
          </a:p>
          <a:p>
            <a:pPr algn="ctr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（时尚与浪漫之都）</a:t>
            </a:r>
          </a:p>
        </p:txBody>
      </p:sp>
      <p:pic>
        <p:nvPicPr>
          <p:cNvPr id="2" name="图片 1" descr="timg (11)多大的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4464050"/>
            <a:ext cx="3598545" cy="2385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zqigtpqbyjmz0x2mdvb4rjckpqrpprslzjjnoepxxqhf1543239509602compressflag_副本"/>
          <p:cNvPicPr>
            <a:picLocks noChangeAspect="1"/>
          </p:cNvPicPr>
          <p:nvPr/>
        </p:nvPicPr>
        <p:blipFill>
          <a:blip r:embed="rId3"/>
          <a:srcRect l="1645" t="1046" r="1092" b="523"/>
          <a:stretch>
            <a:fillRect/>
          </a:stretch>
        </p:blipFill>
        <p:spPr>
          <a:xfrm>
            <a:off x="4044950" y="1245235"/>
            <a:ext cx="5031740" cy="54044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四、法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900" y="899795"/>
            <a:ext cx="374459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、</a:t>
            </a:r>
            <a:r>
              <a:rPr 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地理位置</a:t>
            </a:r>
            <a:r>
              <a:rPr lang="zh-CN" sz="24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（三面临海）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15900" y="1584325"/>
            <a:ext cx="18116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、地形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15900" y="4320032"/>
            <a:ext cx="18116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、气候</a:t>
            </a:r>
            <a:r>
              <a:rPr lang="zh-CN" altLang="en-US" sz="28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400040" y="720005"/>
            <a:ext cx="796925" cy="632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/>
              <a:t>0</a:t>
            </a:r>
            <a:r>
              <a:rPr lang="zh-CN" altLang="en-US" sz="3200" b="1"/>
              <a:t>°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15900" y="2195830"/>
            <a:ext cx="4488180" cy="198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(1)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东南高</a:t>
            </a:r>
            <a:r>
              <a:rPr lang="zh-CN" sz="20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西北低</a:t>
            </a:r>
            <a:endParaRPr lang="en-US" altLang="zh-CN" sz="28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(2)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阿尔卑斯山</a:t>
            </a:r>
            <a:r>
              <a:rPr lang="zh-CN" altLang="en-US" sz="16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比利牛斯山</a:t>
            </a:r>
            <a:endParaRPr lang="en-US" altLang="zh-CN" sz="28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(3)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中央高原、洛林高原</a:t>
            </a:r>
          </a:p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(4)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巴黎盆地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15900" y="4932036"/>
            <a:ext cx="4488180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大西洋沿岸：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温带海洋气候</a:t>
            </a:r>
            <a:endParaRPr lang="zh-CN" sz="2000" b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地中海沿岸：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地中海气候</a:t>
            </a: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5508041" y="1236980"/>
            <a:ext cx="96520" cy="5436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4045585" y="4281805"/>
            <a:ext cx="5036820" cy="159385"/>
          </a:xfrm>
          <a:custGeom>
            <a:avLst/>
            <a:gdLst>
              <a:gd name="connisteX0" fmla="*/ 0 w 5036820"/>
              <a:gd name="connsiteY0" fmla="*/ 0 h 159491"/>
              <a:gd name="connisteX1" fmla="*/ 2632075 w 5036820"/>
              <a:gd name="connsiteY1" fmla="*/ 156845 h 159491"/>
              <a:gd name="connisteX2" fmla="*/ 5036820 w 5036820"/>
              <a:gd name="connsiteY2" fmla="*/ 85725 h 15949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036820" h="159491">
                <a:moveTo>
                  <a:pt x="0" y="0"/>
                </a:moveTo>
                <a:cubicBezTo>
                  <a:pt x="478155" y="33020"/>
                  <a:pt x="1624965" y="139700"/>
                  <a:pt x="2632075" y="156845"/>
                </a:cubicBezTo>
                <a:cubicBezTo>
                  <a:pt x="3639185" y="173990"/>
                  <a:pt x="4608195" y="102870"/>
                  <a:pt x="5036820" y="857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388062" y="3996030"/>
            <a:ext cx="1002665" cy="632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/>
              <a:t>46</a:t>
            </a:r>
            <a:r>
              <a:rPr lang="zh-CN" altLang="en-US" sz="3200" b="1"/>
              <a:t>°</a:t>
            </a:r>
          </a:p>
        </p:txBody>
      </p:sp>
      <p:pic>
        <p:nvPicPr>
          <p:cNvPr id="17" name="Picture 3" descr="欧洲气候 拷贝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47086"/>
          <a:stretch>
            <a:fillRect/>
          </a:stretch>
        </p:blipFill>
        <p:spPr bwMode="auto">
          <a:xfrm>
            <a:off x="6956166" y="1234169"/>
            <a:ext cx="2128881" cy="2720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5" grpId="0" animBg="1"/>
      <p:bldP spid="38" grpId="0" animBg="1"/>
      <p:bldP spid="41" grpId="0"/>
      <p:bldP spid="42" grpId="0" animBg="1"/>
      <p:bldP spid="45" grpId="0" animBg="1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http://www.xingyoucn.com/files/2014-5/2014052011262817486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7738" y="4114800"/>
            <a:ext cx="4519612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 descr="牛津大学基督教会学院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33588"/>
            <a:ext cx="4154488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数学桥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1638" y="0"/>
            <a:ext cx="43561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0" y="1600200"/>
            <a:ext cx="3816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b="1">
                <a:solidFill>
                  <a:srgbClr val="0000FF"/>
                </a:solidFill>
                <a:latin typeface="Calibri" pitchFamily="34" charset="0"/>
              </a:rPr>
              <a:t>牛津大学基督教会学院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8594725" y="406400"/>
            <a:ext cx="549275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b="1">
                <a:solidFill>
                  <a:srgbClr val="0000FF"/>
                </a:solidFill>
                <a:latin typeface="Calibri" pitchFamily="34" charset="0"/>
              </a:rPr>
              <a:t>剑桥大学的数学桥</a:t>
            </a:r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4267200" y="4495800"/>
            <a:ext cx="4889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000" b="1">
                <a:solidFill>
                  <a:srgbClr val="0000FF"/>
                </a:solidFill>
                <a:latin typeface="Calibri" pitchFamily="34" charset="0"/>
              </a:rPr>
              <a:t>伦敦 大</a:t>
            </a:r>
            <a:r>
              <a:rPr lang="zh-CN" altLang="en-US" sz="2000" b="1">
                <a:solidFill>
                  <a:srgbClr val="0000FF"/>
                </a:solidFill>
                <a:latin typeface="Calibri" pitchFamily="34" charset="0"/>
              </a:rPr>
              <a:t>笨</a:t>
            </a:r>
            <a:r>
              <a:rPr lang="zh-CN" altLang="zh-CN" sz="2000" b="1">
                <a:solidFill>
                  <a:srgbClr val="0000FF"/>
                </a:solidFill>
                <a:latin typeface="Calibri" pitchFamily="34" charset="0"/>
              </a:rPr>
              <a:t>钟</a:t>
            </a:r>
          </a:p>
        </p:txBody>
      </p:sp>
      <p:sp>
        <p:nvSpPr>
          <p:cNvPr id="21511" name="WordArt 3"/>
          <p:cNvSpPr>
            <a:spLocks noChangeArrowheads="1" noChangeShapeType="1" noTextEdit="1"/>
          </p:cNvSpPr>
          <p:nvPr/>
        </p:nvSpPr>
        <p:spPr bwMode="auto">
          <a:xfrm>
            <a:off x="914400" y="304800"/>
            <a:ext cx="1752600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  <a:ea typeface="宋体"/>
              </a:rPr>
              <a:t>英国</a:t>
            </a:r>
          </a:p>
        </p:txBody>
      </p:sp>
    </p:spTree>
    <p:extLst>
      <p:ext uri="{BB962C8B-B14F-4D97-AF65-F5344CB8AC3E}">
        <p14:creationId xmlns:p14="http://schemas.microsoft.com/office/powerpoint/2010/main" val="3457637363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13" y="5448103"/>
            <a:ext cx="6420746" cy="14098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1771" y="182009"/>
            <a:ext cx="18116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、河流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69887" y="181899"/>
            <a:ext cx="507619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塞纳河、罗纳河</a:t>
            </a:r>
            <a:r>
              <a:rPr lang="zh-CN" sz="2400" b="1" dirty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（比较水文特征）</a:t>
            </a:r>
          </a:p>
        </p:txBody>
      </p:sp>
      <p:pic>
        <p:nvPicPr>
          <p:cNvPr id="7" name="图片 6" descr="dzqigtpqbyjmz0x2mdvb4rjckpqrpprslzjjnoepxxqhf1543239509602compressflag_副本"/>
          <p:cNvPicPr>
            <a:picLocks noChangeAspect="1"/>
          </p:cNvPicPr>
          <p:nvPr/>
        </p:nvPicPr>
        <p:blipFill>
          <a:blip r:embed="rId3"/>
          <a:srcRect l="1645" t="1046" r="1092" b="523"/>
          <a:stretch>
            <a:fillRect/>
          </a:stretch>
        </p:blipFill>
        <p:spPr>
          <a:xfrm>
            <a:off x="761771" y="941155"/>
            <a:ext cx="4071507" cy="43731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3" descr="欧洲气候 拷贝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47086"/>
          <a:stretch>
            <a:fillRect/>
          </a:stretch>
        </p:blipFill>
        <p:spPr bwMode="auto">
          <a:xfrm>
            <a:off x="4948209" y="941155"/>
            <a:ext cx="3573569" cy="447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18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230" y="3924935"/>
            <a:ext cx="4266565" cy="280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 descr="t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95" y="1116330"/>
            <a:ext cx="4266565" cy="2774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四、法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900" y="936007"/>
            <a:ext cx="2894330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 </a:t>
            </a: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、居民、经济</a:t>
            </a:r>
            <a:endParaRPr lang="zh-CN" sz="28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5900" y="1728013"/>
            <a:ext cx="4453890" cy="1512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(1)</a:t>
            </a:r>
            <a:r>
              <a:rPr lang="zh-CN" altLang="en-US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居民：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法国人口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6700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万，多信仰基督教天主教，官方语言法语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5900" y="3312024"/>
            <a:ext cx="4453890" cy="3408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(2)</a:t>
            </a:r>
            <a:r>
              <a:rPr lang="zh-CN" altLang="en-US" sz="2800" b="1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经济：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法</a:t>
            </a:r>
            <a:r>
              <a:rPr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国是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欧洲四大经济体之一</a:t>
            </a:r>
            <a:r>
              <a:rPr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工农业均发达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，是</a:t>
            </a:r>
            <a:r>
              <a:rPr lang="zh-CN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仅次于美国的第二大农产品出口国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。第三产业在经济中所占比重上升较快，法国</a:t>
            </a:r>
            <a:r>
              <a:rPr lang="zh-CN" sz="28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旅游业极其发达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，首都巴黎是世界著名的旅游胜地。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四、法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4001" y="904240"/>
            <a:ext cx="228155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、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农业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001" y="1620012"/>
            <a:ext cx="8831580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法国农业极度发达，是世界主要农业大国。主产小麦、</a:t>
            </a:r>
            <a:r>
              <a:rPr 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马铃薯、</a:t>
            </a:r>
            <a:r>
              <a:rPr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玉米和水果蔬菜。葡萄酒产量居世界首位。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3368" y="3162184"/>
            <a:ext cx="4524375" cy="23926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rgbClr val="0221DE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农业分布：</a:t>
            </a:r>
          </a:p>
          <a:p>
            <a:pPr>
              <a:lnSpc>
                <a:spcPct val="110000"/>
              </a:lnSpc>
            </a:pPr>
            <a:r>
              <a:rPr lang="zh-CN" sz="28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巴黎盆地：混合农业</a:t>
            </a:r>
          </a:p>
          <a:p>
            <a:pPr>
              <a:lnSpc>
                <a:spcPct val="110000"/>
              </a:lnSpc>
            </a:pPr>
            <a:r>
              <a:rPr lang="zh-CN" sz="28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西部、中部高原：乳畜业</a:t>
            </a:r>
          </a:p>
          <a:p>
            <a:pPr>
              <a:lnSpc>
                <a:spcPct val="110000"/>
              </a:lnSpc>
            </a:pPr>
            <a:r>
              <a:rPr lang="zh-CN" sz="2800" b="1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西南</a:t>
            </a:r>
            <a:r>
              <a:rPr lang="zh-CN" sz="2000" b="1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800" b="1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南部地中海</a:t>
            </a:r>
            <a:r>
              <a:rPr lang="zh-CN" sz="24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zh-CN" sz="2800" b="1" dirty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园艺业</a:t>
            </a:r>
          </a:p>
          <a:p>
            <a:pPr>
              <a:lnSpc>
                <a:spcPct val="110000"/>
              </a:lnSpc>
            </a:pPr>
            <a:r>
              <a:rPr lang="zh-CN" sz="2400" b="1" dirty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（葡萄园：波尔多</a:t>
            </a:r>
            <a:r>
              <a:rPr lang="zh-CN" sz="2000" b="1" dirty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sz="2400" b="1" dirty="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罗纳河谷）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241704" y="3779404"/>
            <a:ext cx="76835" cy="115824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12" y="3028950"/>
            <a:ext cx="4126820" cy="3049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zqigtpqbyjmz0x2mdvb4rjckpqrpprslzjjnoepxxqhf1543239509602compressflag_副本"/>
          <p:cNvPicPr>
            <a:picLocks noChangeAspect="1"/>
          </p:cNvPicPr>
          <p:nvPr/>
        </p:nvPicPr>
        <p:blipFill>
          <a:blip r:embed="rId2"/>
          <a:srcRect l="1645" t="1046" r="1092" b="523"/>
          <a:stretch>
            <a:fillRect/>
          </a:stretch>
        </p:blipFill>
        <p:spPr>
          <a:xfrm>
            <a:off x="761771" y="941155"/>
            <a:ext cx="4071507" cy="43731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3" descr="欧洲气候 拷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47086"/>
          <a:stretch>
            <a:fillRect/>
          </a:stretch>
        </p:blipFill>
        <p:spPr bwMode="auto">
          <a:xfrm>
            <a:off x="4948209" y="941155"/>
            <a:ext cx="3573569" cy="447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85707" y="173306"/>
            <a:ext cx="8771255" cy="588687"/>
          </a:xfrm>
          <a:prstGeom prst="rect">
            <a:avLst/>
          </a:prstGeom>
          <a:gradFill>
            <a:gsLst>
              <a:gs pos="100000">
                <a:srgbClr val="41FB33"/>
              </a:gs>
              <a:gs pos="100000">
                <a:srgbClr val="0B6E38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</a:rPr>
              <a:t>【思考】</a:t>
            </a:r>
            <a:r>
              <a:rPr lang="zh-CN" altLang="en-US" sz="3200" b="1" dirty="0" smtClean="0"/>
              <a:t>评价</a:t>
            </a:r>
            <a:r>
              <a:rPr lang="zh-CN" altLang="en-US" sz="3200" dirty="0" smtClean="0"/>
              <a:t>法国</a:t>
            </a:r>
            <a:r>
              <a:rPr lang="zh-CN" altLang="en-US" sz="3200" dirty="0"/>
              <a:t>南部发展葡萄种植业</a:t>
            </a:r>
            <a:r>
              <a:rPr lang="zh-CN" altLang="en-US" sz="3200" dirty="0" smtClean="0"/>
              <a:t>的条件</a:t>
            </a:r>
            <a:r>
              <a:rPr lang="zh-CN" altLang="en-US" sz="2800" dirty="0"/>
              <a:t>？</a:t>
            </a:r>
          </a:p>
        </p:txBody>
      </p:sp>
      <p:sp>
        <p:nvSpPr>
          <p:cNvPr id="10" name="矩形 9"/>
          <p:cNvSpPr/>
          <p:nvPr/>
        </p:nvSpPr>
        <p:spPr>
          <a:xfrm>
            <a:off x="761770" y="5448103"/>
            <a:ext cx="7760007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有利：地中海气候</a:t>
            </a:r>
            <a:r>
              <a:rPr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，夏季的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光照热量充足</a:t>
            </a:r>
            <a:r>
              <a:rPr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，有利于糖分的积累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；西欧社会</a:t>
            </a:r>
            <a:r>
              <a:rPr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经济较为发达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，市场广阔，交通便利</a:t>
            </a:r>
            <a:r>
              <a:rPr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法国农业技术</a:t>
            </a:r>
            <a:r>
              <a:rPr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较先进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不利：</a:t>
            </a:r>
            <a:r>
              <a:rPr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夏季降水量较少，用来灌溉的水源不足。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四、法 国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3589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5900" y="1584325"/>
            <a:ext cx="8801735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法国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铁、铝土、铀矿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等资源丰富，但煤、石油缺乏，因而大力发展了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水电、核电</a:t>
            </a:r>
            <a:r>
              <a:rPr 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。其中核电比重达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75%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以上。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5900" y="2715260"/>
            <a:ext cx="4530725" cy="3408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>
                <a:solidFill>
                  <a:srgbClr val="0221DE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工业</a:t>
            </a:r>
            <a:r>
              <a:rPr lang="zh-CN" sz="2800" b="1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法国是最发达的工业国家之一，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主要工业部门有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钢铁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、汽车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飞机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、电子电器、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纺织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等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近年来，法国的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航空航天、核工业、军火工业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发展很快。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时装、香水、葡萄酒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等日销品享誉全球。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5900" y="900007"/>
            <a:ext cx="2864485" cy="56515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、</a:t>
            </a:r>
            <a:r>
              <a:rPr lang="zh-CN" altLang="en-US" sz="28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资源与工业</a:t>
            </a:r>
            <a:endParaRPr lang="en-US" altLang="zh-CN" sz="28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法国的工业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95" y="2715260"/>
            <a:ext cx="4193540" cy="3998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215900" y="6191885"/>
            <a:ext cx="4531360" cy="521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2800" b="1">
                <a:solidFill>
                  <a:srgbClr val="0221DE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工业区</a:t>
            </a:r>
            <a:r>
              <a:rPr lang="zh-CN" sz="2800" b="1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巴黎盆地、洛林区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p0000007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2524991" y="155862"/>
            <a:ext cx="703118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8800" b="1" i="1" dirty="0">
                <a:solidFill>
                  <a:srgbClr val="FF0000"/>
                </a:solidFill>
                <a:ea typeface="华文细黑" panose="02010600040101010101" pitchFamily="2" charset="-122"/>
              </a:rPr>
              <a:t>意大利</a:t>
            </a:r>
          </a:p>
        </p:txBody>
      </p:sp>
    </p:spTree>
    <p:extLst>
      <p:ext uri="{BB962C8B-B14F-4D97-AF65-F5344CB8AC3E}">
        <p14:creationId xmlns:p14="http://schemas.microsoft.com/office/powerpoint/2010/main" val="1978340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意大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219200"/>
            <a:ext cx="466407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914400" y="304800"/>
            <a:ext cx="594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FF0000"/>
                </a:solidFill>
                <a:ea typeface="黑体" panose="02010609060101010101" pitchFamily="49" charset="-122"/>
              </a:rPr>
              <a:t>“</a:t>
            </a:r>
            <a:r>
              <a:rPr lang="zh-CN" altLang="en-US" sz="3600">
                <a:solidFill>
                  <a:srgbClr val="FF0000"/>
                </a:solidFill>
                <a:ea typeface="黑体" panose="02010609060101010101" pitchFamily="49" charset="-122"/>
              </a:rPr>
              <a:t>伸入地中海的一只靴子”</a:t>
            </a:r>
          </a:p>
        </p:txBody>
      </p:sp>
      <p:sp>
        <p:nvSpPr>
          <p:cNvPr id="279556" name="Text Box 4"/>
          <p:cNvSpPr txBox="1">
            <a:spLocks noChangeArrowheads="1"/>
          </p:cNvSpPr>
          <p:nvPr/>
        </p:nvSpPr>
        <p:spPr bwMode="auto">
          <a:xfrm>
            <a:off x="152400" y="1371600"/>
            <a:ext cx="4419600" cy="513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>
                <a:ea typeface="华文细黑" panose="02010600040101010101" pitchFamily="2" charset="-122"/>
              </a:rPr>
              <a:t>   </a:t>
            </a:r>
            <a:r>
              <a:rPr lang="en-US" altLang="zh-CN" sz="2800">
                <a:ea typeface="华文细黑" panose="02010600040101010101" pitchFamily="2" charset="-122"/>
              </a:rPr>
              <a:t>    1</a:t>
            </a:r>
            <a:r>
              <a:rPr lang="zh-CN" altLang="en-US" sz="2800">
                <a:ea typeface="华文细黑" panose="02010600040101010101" pitchFamily="2" charset="-122"/>
              </a:rPr>
              <a:t>、 </a:t>
            </a:r>
            <a:r>
              <a:rPr lang="zh-CN" altLang="en-US" sz="2800" b="1">
                <a:ea typeface="华文细黑" panose="02010600040101010101" pitchFamily="2" charset="-122"/>
              </a:rPr>
              <a:t>地理位置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ea typeface="华文细黑" panose="02010600040101010101" pitchFamily="2" charset="-122"/>
              </a:rPr>
              <a:t>       </a:t>
            </a:r>
            <a:r>
              <a:rPr lang="en-US" altLang="zh-CN" sz="2800" b="1">
                <a:ea typeface="华文细黑" panose="02010600040101010101" pitchFamily="2" charset="-122"/>
              </a:rPr>
              <a:t>2</a:t>
            </a:r>
            <a:r>
              <a:rPr lang="zh-CN" altLang="en-US" sz="2800" b="1">
                <a:ea typeface="华文细黑" panose="02010600040101010101" pitchFamily="2" charset="-122"/>
              </a:rPr>
              <a:t>、 地形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华文细黑" panose="02010600040101010101" pitchFamily="2" charset="-122"/>
              </a:rPr>
              <a:t>山地和丘陵</a:t>
            </a:r>
            <a:r>
              <a:rPr lang="zh-CN" altLang="en-US" sz="2800" b="1">
                <a:ea typeface="华文细黑" panose="02010600040101010101" pitchFamily="2" charset="-122"/>
              </a:rPr>
              <a:t>为主(4/5)。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800" b="1">
                <a:ea typeface="华文细黑" panose="02010600040101010101" pitchFamily="2" charset="-122"/>
              </a:rPr>
              <a:t>北部是阿尔卑斯山脉,</a:t>
            </a:r>
            <a:endParaRPr lang="en-US" altLang="zh-CN" sz="2800" b="1">
              <a:ea typeface="华文细黑" panose="02010600040101010101" pitchFamily="2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800" b="1">
                <a:ea typeface="华文细黑" panose="02010600040101010101" pitchFamily="2" charset="-122"/>
              </a:rPr>
              <a:t>南是波河平原,</a:t>
            </a:r>
            <a:endParaRPr lang="en-US" altLang="zh-CN" sz="2800" b="1">
              <a:ea typeface="华文细黑" panose="02010600040101010101" pitchFamily="2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800" b="1">
                <a:ea typeface="华文细黑" panose="02010600040101010101" pitchFamily="2" charset="-122"/>
              </a:rPr>
              <a:t>亚平宁半岛上是亚平宁山脉。亚平宁山脉比较年轻，多火山地震。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ea typeface="华文细黑" panose="02010600040101010101" pitchFamily="2" charset="-122"/>
              </a:rPr>
              <a:t>有著名的</a:t>
            </a:r>
            <a:r>
              <a:rPr lang="zh-CN" altLang="en-US" sz="2800" b="1">
                <a:solidFill>
                  <a:srgbClr val="0000FF"/>
                </a:solidFill>
                <a:ea typeface="华文细黑" panose="02010600040101010101" pitchFamily="2" charset="-122"/>
              </a:rPr>
              <a:t>维苏威火山</a:t>
            </a:r>
            <a:r>
              <a:rPr lang="zh-CN" altLang="en-US" sz="2800" b="1">
                <a:ea typeface="华文细黑" panose="02010600040101010101" pitchFamily="2" charset="-122"/>
              </a:rPr>
              <a:t>和欧洲最大的活火山</a:t>
            </a:r>
            <a:r>
              <a:rPr lang="zh-CN" altLang="en-US" sz="2800">
                <a:ea typeface="华文细黑" panose="02010600040101010101" pitchFamily="2" charset="-122"/>
              </a:rPr>
              <a:t>——</a:t>
            </a:r>
            <a:r>
              <a:rPr lang="zh-CN" altLang="en-US" sz="2800" b="1">
                <a:solidFill>
                  <a:srgbClr val="0000FF"/>
                </a:solidFill>
                <a:ea typeface="华文细黑" panose="02010600040101010101" pitchFamily="2" charset="-122"/>
              </a:rPr>
              <a:t>埃特纳火山</a:t>
            </a:r>
            <a:r>
              <a:rPr lang="zh-CN" altLang="en-US" sz="2800">
                <a:ea typeface="华文细黑" panose="02010600040101010101" pitchFamily="2" charset="-122"/>
              </a:rPr>
              <a:t>。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25" y="4249882"/>
            <a:ext cx="2148943" cy="25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8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9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9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9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意大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219200"/>
            <a:ext cx="466407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0579" name="Text Box 3"/>
          <p:cNvSpPr txBox="1">
            <a:spLocks noChangeArrowheads="1"/>
          </p:cNvSpPr>
          <p:nvPr/>
        </p:nvSpPr>
        <p:spPr bwMode="auto">
          <a:xfrm>
            <a:off x="228600" y="1127125"/>
            <a:ext cx="441960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b="1">
                <a:ea typeface="华文细黑" panose="02010600040101010101" pitchFamily="2" charset="-122"/>
              </a:rPr>
              <a:t>      </a:t>
            </a:r>
            <a:r>
              <a:rPr lang="en-US" altLang="zh-CN" sz="2400" b="1">
                <a:ea typeface="华文细黑" panose="02010600040101010101" pitchFamily="2" charset="-122"/>
              </a:rPr>
              <a:t>3</a:t>
            </a:r>
            <a:r>
              <a:rPr lang="zh-CN" altLang="en-US" sz="2400" b="1">
                <a:ea typeface="华文细黑" panose="02010600040101010101" pitchFamily="2" charset="-122"/>
              </a:rPr>
              <a:t>、</a:t>
            </a:r>
            <a:r>
              <a:rPr lang="zh-CN" altLang="en-US" sz="2800" b="1">
                <a:ea typeface="华文细黑" panose="02010600040101010101" pitchFamily="2" charset="-122"/>
              </a:rPr>
              <a:t>气候 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ea typeface="华文细黑" panose="02010600040101010101" pitchFamily="2" charset="-122"/>
              </a:rPr>
              <a:t>地中海气候，园艺业发达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ea typeface="华文细黑" panose="02010600040101010101" pitchFamily="2" charset="-122"/>
              </a:rPr>
              <a:t>     </a:t>
            </a:r>
            <a:r>
              <a:rPr lang="en-US" altLang="zh-CN" sz="2800" b="1">
                <a:ea typeface="华文细黑" panose="02010600040101010101" pitchFamily="2" charset="-122"/>
              </a:rPr>
              <a:t>4</a:t>
            </a:r>
            <a:r>
              <a:rPr lang="zh-CN" altLang="en-US" sz="2800" b="1">
                <a:ea typeface="华文细黑" panose="02010600040101010101" pitchFamily="2" charset="-122"/>
              </a:rPr>
              <a:t>、河流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ea typeface="华文细黑" panose="02010600040101010101" pitchFamily="2" charset="-122"/>
              </a:rPr>
              <a:t>波河，发源于阿尔卑斯山南坡，水力资源丰富。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ea typeface="华文细黑" panose="02010600040101010101" pitchFamily="2" charset="-122"/>
              </a:rPr>
              <a:t>波河平原是意大利人口集中，工农业最发达的地区。主要有小麦、玉米、水稻、蚕丝等。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ea typeface="华文细黑" panose="02010600040101010101" pitchFamily="2" charset="-122"/>
              </a:rPr>
              <a:t>        </a:t>
            </a:r>
            <a:r>
              <a:rPr lang="zh-CN" altLang="en-US" sz="2800" b="1">
                <a:solidFill>
                  <a:srgbClr val="FF0000"/>
                </a:solidFill>
                <a:ea typeface="华文细黑" panose="02010600040101010101" pitchFamily="2" charset="-122"/>
              </a:rPr>
              <a:t>处于“大西洋—苏伊士运河—印度洋”航线上，是东西方贸易的重要国际通道（中心）。</a:t>
            </a:r>
          </a:p>
        </p:txBody>
      </p:sp>
    </p:spTree>
    <p:extLst>
      <p:ext uri="{BB962C8B-B14F-4D97-AF65-F5344CB8AC3E}">
        <p14:creationId xmlns:p14="http://schemas.microsoft.com/office/powerpoint/2010/main" val="1629357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0"/>
            <a:ext cx="8686800" cy="1114425"/>
          </a:xfrm>
        </p:spPr>
        <p:txBody>
          <a:bodyPr/>
          <a:lstStyle/>
          <a:p>
            <a:pPr eaLnBrk="1" hangingPunct="1"/>
            <a:r>
              <a:rPr lang="zh-CN" altLang="en-US" sz="2000" smtClean="0">
                <a:cs typeface="Times New Roman" panose="02020603050405020304" pitchFamily="18" charset="0"/>
              </a:rPr>
              <a:t>读意大利波河流域图及相关材料，回答下列问题。</a:t>
            </a:r>
            <a:endParaRPr lang="zh-CN" altLang="en-US" sz="200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000" smtClean="0">
                <a:ea typeface="黑体" panose="02010609060101010101" pitchFamily="49" charset="-122"/>
                <a:cs typeface="Times New Roman" panose="02020603050405020304" pitchFamily="18" charset="0"/>
              </a:rPr>
              <a:t>材料一　下图是波河流域图。</a:t>
            </a:r>
          </a:p>
        </p:txBody>
      </p:sp>
      <p:pic>
        <p:nvPicPr>
          <p:cNvPr id="53251" name="Picture 3" descr="H7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08513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152400" y="2971800"/>
            <a:ext cx="8991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材料二　波河是意大利最大的河流，水量充沛，常发生大洪水，流域面积约为</a:t>
            </a:r>
            <a:r>
              <a:rPr lang="en-US" altLang="zh-CN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7.5</a:t>
            </a:r>
            <a:r>
              <a:rPr lang="zh-CN" altLang="en-US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万平方千米，流域内水能资源丰富。该河流中下游流经著名的波河大平原</a:t>
            </a:r>
            <a:r>
              <a:rPr lang="en-US" altLang="zh-CN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该平原西部和北部接高大连绵的阿尔卑斯山脉，南邻亚平宁山脉</a:t>
            </a:r>
            <a:r>
              <a:rPr lang="en-US" altLang="zh-CN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，没有进行大规模的开发，多在其一些支流上游兴建水利工程。波河中下游含沙量大，河道蜿蜒曲折，极易淤塞。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400" b="1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根据材料一简述波河的水系特征。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304800" y="5791200"/>
            <a:ext cx="8610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干流较长，自西向东流；支流众多，基本呈南北对称分布；流域面积较大；干、支流河床比降大。</a:t>
            </a:r>
          </a:p>
        </p:txBody>
      </p:sp>
    </p:spTree>
    <p:extLst>
      <p:ext uri="{BB962C8B-B14F-4D97-AF65-F5344CB8AC3E}">
        <p14:creationId xmlns:p14="http://schemas.microsoft.com/office/powerpoint/2010/main" val="3612138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8686800" cy="1114425"/>
          </a:xfrm>
        </p:spPr>
        <p:txBody>
          <a:bodyPr/>
          <a:lstStyle/>
          <a:p>
            <a:pPr eaLnBrk="1" hangingPunct="1"/>
            <a:r>
              <a:rPr lang="zh-CN" altLang="en-US" sz="2000" smtClean="0">
                <a:cs typeface="Times New Roman" panose="02020603050405020304" pitchFamily="18" charset="0"/>
              </a:rPr>
              <a:t>读意大利波河流域图及相关材料，回答下列问题。</a:t>
            </a:r>
            <a:endParaRPr lang="zh-CN" altLang="en-US" sz="200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000" smtClean="0">
                <a:ea typeface="黑体" panose="02010609060101010101" pitchFamily="49" charset="-122"/>
                <a:cs typeface="Times New Roman" panose="02020603050405020304" pitchFamily="18" charset="0"/>
              </a:rPr>
              <a:t>材料一　下图是波河流域图。</a:t>
            </a:r>
          </a:p>
        </p:txBody>
      </p:sp>
      <p:pic>
        <p:nvPicPr>
          <p:cNvPr id="58371" name="Picture 3" descr="H7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1000"/>
            <a:ext cx="4608513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52400" y="2819400"/>
            <a:ext cx="8991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材料二　波河是意大利最大的河流，水量充沛，常发生大洪水，流域面积约为</a:t>
            </a:r>
            <a:r>
              <a:rPr lang="en-US" altLang="zh-CN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7.5</a:t>
            </a:r>
            <a:r>
              <a:rPr lang="zh-CN" altLang="en-US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万平方千米，流域内水能资源丰富。该河流中下游流经著名的波河大平原</a:t>
            </a:r>
            <a:r>
              <a:rPr lang="en-US" altLang="zh-CN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该平原西部和北部接高大连绵的阿尔卑斯山脉，南邻亚平宁山脉</a:t>
            </a:r>
            <a:r>
              <a:rPr lang="en-US" altLang="zh-CN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ea typeface="黑体" panose="02010609060101010101" pitchFamily="49" charset="-122"/>
                <a:cs typeface="Times New Roman" panose="02020603050405020304" pitchFamily="18" charset="0"/>
              </a:rPr>
              <a:t>，没有进行大规模的开发，多在其一些支流上游兴建水利工程。波河中下游含沙量大，河道蜿蜒曲折，极易淤塞。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en-US" sz="2400" b="1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波河丰水期持续时间较长，枯水期仅出现在夏末秋初，试分析其原因。</a:t>
            </a:r>
          </a:p>
        </p:txBody>
      </p:sp>
      <p:sp>
        <p:nvSpPr>
          <p:cNvPr id="136197" name="Text Box 5"/>
          <p:cNvSpPr txBox="1">
            <a:spLocks noChangeArrowheads="1"/>
          </p:cNvSpPr>
          <p:nvPr/>
        </p:nvSpPr>
        <p:spPr bwMode="auto">
          <a:xfrm>
            <a:off x="304800" y="5305425"/>
            <a:ext cx="8610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4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春末夏初，气温升高，发源于阿尔卑斯山区的支流得到冰雪融水补给，进入汛期；冬春季节，波河流域受西风带控制，降水多，径流丰富。所以波河的丰水期持续时间长，枯水期仅出现在夏末秋初。</a:t>
            </a:r>
          </a:p>
        </p:txBody>
      </p:sp>
    </p:spTree>
    <p:extLst>
      <p:ext uri="{BB962C8B-B14F-4D97-AF65-F5344CB8AC3E}">
        <p14:creationId xmlns:p14="http://schemas.microsoft.com/office/powerpoint/2010/main" val="3005617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225"/>
            <a:ext cx="6575425" cy="388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1116013" y="4437063"/>
            <a:ext cx="2879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  <a:latin typeface="Calibri" pitchFamily="34" charset="0"/>
              </a:rPr>
              <a:t>英国威斯特敏斯特大教堂</a:t>
            </a:r>
          </a:p>
        </p:txBody>
      </p:sp>
      <p:pic>
        <p:nvPicPr>
          <p:cNvPr id="22531" name="Picture 7" descr="http://photocdn.sohu.com/20141217/Img40703818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1500" y="3810000"/>
            <a:ext cx="47625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WordArt 3"/>
          <p:cNvSpPr>
            <a:spLocks noChangeArrowheads="1" noChangeShapeType="1" noTextEdit="1"/>
          </p:cNvSpPr>
          <p:nvPr/>
        </p:nvSpPr>
        <p:spPr bwMode="auto">
          <a:xfrm>
            <a:off x="7239000" y="260350"/>
            <a:ext cx="16224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/>
                <a:ea typeface="宋体"/>
              </a:rPr>
              <a:t>英国</a:t>
            </a:r>
          </a:p>
        </p:txBody>
      </p:sp>
    </p:spTree>
    <p:extLst>
      <p:ext uri="{BB962C8B-B14F-4D97-AF65-F5344CB8AC3E}">
        <p14:creationId xmlns:p14="http://schemas.microsoft.com/office/powerpoint/2010/main" val="3271839204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611188" y="188913"/>
            <a:ext cx="2133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a typeface="华文细黑" panose="02010600040101010101" pitchFamily="2" charset="-122"/>
              </a:rPr>
              <a:t>工业分布</a:t>
            </a:r>
          </a:p>
        </p:txBody>
      </p:sp>
      <p:sp>
        <p:nvSpPr>
          <p:cNvPr id="281603" name="Text Box 3"/>
          <p:cNvSpPr txBox="1">
            <a:spLocks noChangeArrowheads="1"/>
          </p:cNvSpPr>
          <p:nvPr/>
        </p:nvSpPr>
        <p:spPr bwMode="auto">
          <a:xfrm>
            <a:off x="0" y="914400"/>
            <a:ext cx="8305800" cy="564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 dirty="0">
                <a:ea typeface="华文细黑" panose="02010600040101010101" pitchFamily="2" charset="-122"/>
              </a:rPr>
              <a:t>1</a:t>
            </a:r>
            <a:r>
              <a:rPr lang="zh-CN" altLang="en-US" sz="2800" b="1" dirty="0">
                <a:ea typeface="华文细黑" panose="02010600040101010101" pitchFamily="2" charset="-122"/>
              </a:rPr>
              <a:t>、北部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ea typeface="华文细黑" panose="02010600040101010101" pitchFamily="2" charset="-122"/>
              </a:rPr>
              <a:t>——</a:t>
            </a:r>
            <a:r>
              <a:rPr lang="zh-CN" altLang="en-US" sz="2800" b="1" dirty="0">
                <a:ea typeface="华文细黑" panose="02010600040101010101" pitchFamily="2" charset="-122"/>
              </a:rPr>
              <a:t>传统工业区（第一意大利）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ea typeface="华文细黑" panose="02010600040101010101" pitchFamily="2" charset="-122"/>
              </a:rPr>
              <a:t>米兰</a:t>
            </a:r>
            <a:r>
              <a:rPr lang="zh-CN" altLang="en-US" sz="2800" b="1" dirty="0">
                <a:ea typeface="华文细黑" panose="02010600040101010101" pitchFamily="2" charset="-122"/>
              </a:rPr>
              <a:t>：化学工业基地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ea typeface="华文细黑" panose="02010600040101010101" pitchFamily="2" charset="-122"/>
              </a:rPr>
              <a:t>都灵</a:t>
            </a:r>
            <a:r>
              <a:rPr lang="zh-CN" altLang="en-US" sz="2800" b="1" dirty="0">
                <a:ea typeface="华文细黑" panose="02010600040101010101" pitchFamily="2" charset="-122"/>
              </a:rPr>
              <a:t>：汽车城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ea typeface="华文细黑" panose="02010600040101010101" pitchFamily="2" charset="-122"/>
              </a:rPr>
              <a:t>热那亚</a:t>
            </a:r>
            <a:r>
              <a:rPr lang="zh-CN" altLang="en-US" sz="2800" b="1" dirty="0">
                <a:ea typeface="华文细黑" panose="02010600040101010101" pitchFamily="2" charset="-122"/>
              </a:rPr>
              <a:t>：造船工业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ea typeface="华文细黑" panose="02010600040101010101" pitchFamily="2" charset="-122"/>
              </a:rPr>
              <a:t>2</a:t>
            </a:r>
            <a:r>
              <a:rPr lang="zh-CN" altLang="en-US" sz="2800" b="1" dirty="0">
                <a:ea typeface="华文细黑" panose="02010600040101010101" pitchFamily="2" charset="-122"/>
              </a:rPr>
              <a:t>、南部（第二意大利）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ea typeface="华文细黑" panose="02010600040101010101" pitchFamily="2" charset="-122"/>
              </a:rPr>
              <a:t>塔兰托</a:t>
            </a:r>
            <a:r>
              <a:rPr lang="zh-CN" altLang="en-US" sz="2800" b="1" dirty="0">
                <a:ea typeface="华文细黑" panose="02010600040101010101" pitchFamily="2" charset="-122"/>
              </a:rPr>
              <a:t>：钢铁工业（铁矿石由国外进口）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3333FF"/>
                </a:solidFill>
                <a:ea typeface="华文细黑" panose="02010600040101010101" pitchFamily="2" charset="-122"/>
              </a:rPr>
              <a:t>西西里岛</a:t>
            </a:r>
            <a:r>
              <a:rPr lang="en-US" altLang="zh-CN" sz="2800" b="1" dirty="0">
                <a:ea typeface="华文细黑" panose="02010600040101010101" pitchFamily="2" charset="-122"/>
              </a:rPr>
              <a:t>:</a:t>
            </a:r>
            <a:r>
              <a:rPr lang="zh-CN" altLang="en-US" sz="2800" b="1" dirty="0">
                <a:ea typeface="华文细黑" panose="02010600040101010101" pitchFamily="2" charset="-122"/>
              </a:rPr>
              <a:t>炼油工业（原油主要从北非、中东进口）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ea typeface="华文细黑" panose="02010600040101010101" pitchFamily="2" charset="-122"/>
              </a:rPr>
              <a:t>3</a:t>
            </a:r>
            <a:r>
              <a:rPr lang="zh-CN" altLang="en-US" sz="2800" b="1" dirty="0">
                <a:ea typeface="华文细黑" panose="02010600040101010101" pitchFamily="2" charset="-122"/>
              </a:rPr>
              <a:t>、东北部和中部</a:t>
            </a:r>
            <a:r>
              <a:rPr lang="en-US" altLang="zh-CN" sz="2800" b="1" dirty="0">
                <a:ea typeface="华文细黑" panose="02010600040101010101" pitchFamily="2" charset="-122"/>
              </a:rPr>
              <a:t>——</a:t>
            </a:r>
            <a:r>
              <a:rPr lang="zh-CN" altLang="en-US" sz="2800" b="1" dirty="0">
                <a:ea typeface="华文细黑" panose="02010600040101010101" pitchFamily="2" charset="-122"/>
              </a:rPr>
              <a:t>新兴工业（第三意大利）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0"/>
            <a:ext cx="38560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7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1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1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1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323850" y="981075"/>
            <a:ext cx="77406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>
                <a:ea typeface="华文细黑" panose="02010600040101010101" pitchFamily="2" charset="-122"/>
              </a:rPr>
              <a:t>著名历史文化名城：首都罗马，米兰、威尼斯、佛罗伦萨等。</a:t>
            </a:r>
          </a:p>
        </p:txBody>
      </p:sp>
      <p:pic>
        <p:nvPicPr>
          <p:cNvPr id="97283" name="Picture 3" descr="斜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844675"/>
            <a:ext cx="467995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7284" name="Group 4"/>
          <p:cNvGrpSpPr>
            <a:grpSpLocks/>
          </p:cNvGrpSpPr>
          <p:nvPr/>
        </p:nvGrpSpPr>
        <p:grpSpPr bwMode="auto">
          <a:xfrm>
            <a:off x="4787900" y="1919288"/>
            <a:ext cx="4356100" cy="4868862"/>
            <a:chOff x="0" y="0"/>
            <a:chExt cx="5760" cy="4320"/>
          </a:xfrm>
        </p:grpSpPr>
        <p:pic>
          <p:nvPicPr>
            <p:cNvPr id="97287" name="Picture 5" descr="威尼斯赛舟会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7288" name="Text Box 6"/>
            <p:cNvSpPr txBox="1">
              <a:spLocks noChangeArrowheads="1"/>
            </p:cNvSpPr>
            <p:nvPr/>
          </p:nvSpPr>
          <p:spPr bwMode="auto">
            <a:xfrm>
              <a:off x="1104" y="144"/>
              <a:ext cx="29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3200" b="1">
                  <a:solidFill>
                    <a:srgbClr val="000099"/>
                  </a:solidFill>
                  <a:ea typeface="华文细黑" panose="02010600040101010101" pitchFamily="2" charset="-122"/>
                </a:rPr>
                <a:t>威尼斯传统赛舟会</a:t>
              </a:r>
            </a:p>
          </p:txBody>
        </p:sp>
      </p:grpSp>
      <p:sp>
        <p:nvSpPr>
          <p:cNvPr id="97285" name="Text Box 7"/>
          <p:cNvSpPr txBox="1">
            <a:spLocks noChangeArrowheads="1"/>
          </p:cNvSpPr>
          <p:nvPr/>
        </p:nvSpPr>
        <p:spPr bwMode="auto">
          <a:xfrm>
            <a:off x="971550" y="188913"/>
            <a:ext cx="22145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9900"/>
                </a:solidFill>
                <a:ea typeface="华文细黑" panose="02010600040101010101" pitchFamily="2" charset="-122"/>
              </a:rPr>
              <a:t>旅游业发达</a:t>
            </a:r>
          </a:p>
        </p:txBody>
      </p:sp>
      <p:sp>
        <p:nvSpPr>
          <p:cNvPr id="97286" name="Text Box 8"/>
          <p:cNvSpPr txBox="1">
            <a:spLocks noChangeArrowheads="1"/>
          </p:cNvSpPr>
          <p:nvPr/>
        </p:nvSpPr>
        <p:spPr bwMode="auto">
          <a:xfrm>
            <a:off x="611188" y="2708275"/>
            <a:ext cx="731837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600" b="1">
                <a:solidFill>
                  <a:srgbClr val="3333FF"/>
                </a:solidFill>
                <a:ea typeface="华文细黑" panose="02010600040101010101" pitchFamily="2" charset="-122"/>
              </a:rPr>
              <a:t>比萨斜塔</a:t>
            </a:r>
          </a:p>
        </p:txBody>
      </p:sp>
    </p:spTree>
    <p:extLst>
      <p:ext uri="{BB962C8B-B14F-4D97-AF65-F5344CB8AC3E}">
        <p14:creationId xmlns:p14="http://schemas.microsoft.com/office/powerpoint/2010/main" val="1539738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36470" y="2590165"/>
            <a:ext cx="467106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8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课时结束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824be4db-b04b-4121-9071-5d17828cf7fc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5060</Words>
  <Application>Microsoft Office PowerPoint</Application>
  <PresentationFormat>全屏显示(4:3)</PresentationFormat>
  <Paragraphs>666</Paragraphs>
  <Slides>92</Slides>
  <Notes>17</Notes>
  <HiddenSlides>1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11" baseType="lpstr">
      <vt:lpstr>PingFang SC</vt:lpstr>
      <vt:lpstr>PMingLiU</vt:lpstr>
      <vt:lpstr>zuoyeFont_mathFont</vt:lpstr>
      <vt:lpstr>等线</vt:lpstr>
      <vt:lpstr>方正行楷简体</vt:lpstr>
      <vt:lpstr>黑体</vt:lpstr>
      <vt:lpstr>华文细黑</vt:lpstr>
      <vt:lpstr>华文中宋</vt:lpstr>
      <vt:lpstr>楷体</vt:lpstr>
      <vt:lpstr>楷体_GB2312</vt:lpstr>
      <vt:lpstr>隶书</vt:lpstr>
      <vt:lpstr>宋体</vt:lpstr>
      <vt:lpstr>微软雅黑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挪威（盖朗厄尔峡湾）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User</cp:lastModifiedBy>
  <cp:revision>438</cp:revision>
  <dcterms:created xsi:type="dcterms:W3CDTF">2018-12-23T05:02:00Z</dcterms:created>
  <dcterms:modified xsi:type="dcterms:W3CDTF">2020-11-12T06:30:55Z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